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notesMasterIdLst>
    <p:notesMasterId r:id="rId136"/>
  </p:notesMasterIdLst>
  <p:sldIdLst>
    <p:sldId id="256" r:id="rId2"/>
    <p:sldId id="272" r:id="rId3"/>
    <p:sldId id="392" r:id="rId4"/>
    <p:sldId id="258" r:id="rId5"/>
    <p:sldId id="260" r:id="rId6"/>
    <p:sldId id="261" r:id="rId7"/>
    <p:sldId id="262" r:id="rId8"/>
    <p:sldId id="263" r:id="rId9"/>
    <p:sldId id="265" r:id="rId10"/>
    <p:sldId id="266" r:id="rId11"/>
    <p:sldId id="267" r:id="rId12"/>
    <p:sldId id="268" r:id="rId13"/>
    <p:sldId id="270" r:id="rId14"/>
    <p:sldId id="271" r:id="rId15"/>
    <p:sldId id="269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5" r:id="rId39"/>
    <p:sldId id="296" r:id="rId40"/>
    <p:sldId id="297" r:id="rId41"/>
    <p:sldId id="298" r:id="rId42"/>
    <p:sldId id="299" r:id="rId43"/>
    <p:sldId id="300" r:id="rId44"/>
    <p:sldId id="301" r:id="rId45"/>
    <p:sldId id="302" r:id="rId46"/>
    <p:sldId id="303" r:id="rId47"/>
    <p:sldId id="304" r:id="rId48"/>
    <p:sldId id="305" r:id="rId49"/>
    <p:sldId id="306" r:id="rId50"/>
    <p:sldId id="307" r:id="rId51"/>
    <p:sldId id="308" r:id="rId52"/>
    <p:sldId id="309" r:id="rId53"/>
    <p:sldId id="310" r:id="rId54"/>
    <p:sldId id="311" r:id="rId55"/>
    <p:sldId id="312" r:id="rId56"/>
    <p:sldId id="313" r:id="rId57"/>
    <p:sldId id="314" r:id="rId58"/>
    <p:sldId id="315" r:id="rId59"/>
    <p:sldId id="316" r:id="rId60"/>
    <p:sldId id="317" r:id="rId61"/>
    <p:sldId id="318" r:id="rId62"/>
    <p:sldId id="319" r:id="rId63"/>
    <p:sldId id="320" r:id="rId64"/>
    <p:sldId id="321" r:id="rId65"/>
    <p:sldId id="322" r:id="rId66"/>
    <p:sldId id="323" r:id="rId67"/>
    <p:sldId id="324" r:id="rId68"/>
    <p:sldId id="325" r:id="rId69"/>
    <p:sldId id="326" r:id="rId70"/>
    <p:sldId id="327" r:id="rId71"/>
    <p:sldId id="328" r:id="rId72"/>
    <p:sldId id="329" r:id="rId73"/>
    <p:sldId id="330" r:id="rId74"/>
    <p:sldId id="331" r:id="rId75"/>
    <p:sldId id="332" r:id="rId76"/>
    <p:sldId id="333" r:id="rId77"/>
    <p:sldId id="334" r:id="rId78"/>
    <p:sldId id="335" r:id="rId79"/>
    <p:sldId id="336" r:id="rId80"/>
    <p:sldId id="337" r:id="rId81"/>
    <p:sldId id="338" r:id="rId82"/>
    <p:sldId id="339" r:id="rId83"/>
    <p:sldId id="340" r:id="rId84"/>
    <p:sldId id="341" r:id="rId85"/>
    <p:sldId id="342" r:id="rId86"/>
    <p:sldId id="343" r:id="rId87"/>
    <p:sldId id="344" r:id="rId88"/>
    <p:sldId id="345" r:id="rId89"/>
    <p:sldId id="346" r:id="rId90"/>
    <p:sldId id="347" r:id="rId91"/>
    <p:sldId id="348" r:id="rId92"/>
    <p:sldId id="349" r:id="rId93"/>
    <p:sldId id="350" r:id="rId94"/>
    <p:sldId id="351" r:id="rId95"/>
    <p:sldId id="352" r:id="rId96"/>
    <p:sldId id="353" r:id="rId97"/>
    <p:sldId id="354" r:id="rId98"/>
    <p:sldId id="355" r:id="rId99"/>
    <p:sldId id="356" r:id="rId100"/>
    <p:sldId id="357" r:id="rId101"/>
    <p:sldId id="358" r:id="rId102"/>
    <p:sldId id="359" r:id="rId103"/>
    <p:sldId id="360" r:id="rId104"/>
    <p:sldId id="361" r:id="rId105"/>
    <p:sldId id="362" r:id="rId106"/>
    <p:sldId id="363" r:id="rId107"/>
    <p:sldId id="364" r:id="rId108"/>
    <p:sldId id="365" r:id="rId109"/>
    <p:sldId id="366" r:id="rId110"/>
    <p:sldId id="367" r:id="rId111"/>
    <p:sldId id="368" r:id="rId112"/>
    <p:sldId id="369" r:id="rId113"/>
    <p:sldId id="370" r:id="rId114"/>
    <p:sldId id="371" r:id="rId115"/>
    <p:sldId id="372" r:id="rId116"/>
    <p:sldId id="373" r:id="rId117"/>
    <p:sldId id="374" r:id="rId118"/>
    <p:sldId id="375" r:id="rId119"/>
    <p:sldId id="376" r:id="rId120"/>
    <p:sldId id="377" r:id="rId121"/>
    <p:sldId id="378" r:id="rId122"/>
    <p:sldId id="379" r:id="rId123"/>
    <p:sldId id="380" r:id="rId124"/>
    <p:sldId id="381" r:id="rId125"/>
    <p:sldId id="382" r:id="rId126"/>
    <p:sldId id="383" r:id="rId127"/>
    <p:sldId id="384" r:id="rId128"/>
    <p:sldId id="385" r:id="rId129"/>
    <p:sldId id="386" r:id="rId130"/>
    <p:sldId id="387" r:id="rId131"/>
    <p:sldId id="388" r:id="rId132"/>
    <p:sldId id="389" r:id="rId133"/>
    <p:sldId id="390" r:id="rId134"/>
    <p:sldId id="391" r:id="rId13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1626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viewProps" Target="view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notesMaster" Target="notesMasters/notesMaster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A9D776-6DA5-4A97-B917-B9961A4FF9D4}" type="datetimeFigureOut">
              <a:rPr lang="ru-RU" smtClean="0"/>
              <a:t>11.09.2018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143217-279C-4ABA-A14A-6C8B516ED7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80672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659CD2-4800-4046-85A3-B4B2FD2F2E32}" type="slidenum">
              <a:rPr lang="ru-RU" smtClean="0"/>
              <a:t>118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90146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6D401-0A3D-4579-8B5B-7E11F5068AA3}" type="datetimeFigureOut">
              <a:rPr lang="ru-RU" smtClean="0"/>
              <a:t>11.09.2018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E1444-3F6F-47DD-819C-8F429D67E75E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6D401-0A3D-4579-8B5B-7E11F5068AA3}" type="datetimeFigureOut">
              <a:rPr lang="ru-RU" smtClean="0"/>
              <a:t>11.09.2018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E1444-3F6F-47DD-819C-8F429D67E75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6D401-0A3D-4579-8B5B-7E11F5068AA3}" type="datetimeFigureOut">
              <a:rPr lang="ru-RU" smtClean="0"/>
              <a:t>11.09.2018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E1444-3F6F-47DD-819C-8F429D67E75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6D401-0A3D-4579-8B5B-7E11F5068AA3}" type="datetimeFigureOut">
              <a:rPr lang="ru-RU" smtClean="0"/>
              <a:t>11.09.2018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E1444-3F6F-47DD-819C-8F429D67E75E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6D401-0A3D-4579-8B5B-7E11F5068AA3}" type="datetimeFigureOut">
              <a:rPr lang="ru-RU" smtClean="0"/>
              <a:t>11.09.2018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E1444-3F6F-47DD-819C-8F429D67E75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6D401-0A3D-4579-8B5B-7E11F5068AA3}" type="datetimeFigureOut">
              <a:rPr lang="ru-RU" smtClean="0"/>
              <a:t>11.09.2018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E1444-3F6F-47DD-819C-8F429D67E75E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6D401-0A3D-4579-8B5B-7E11F5068AA3}" type="datetimeFigureOut">
              <a:rPr lang="ru-RU" smtClean="0"/>
              <a:t>11.09.2018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E1444-3F6F-47DD-819C-8F429D67E75E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6D401-0A3D-4579-8B5B-7E11F5068AA3}" type="datetimeFigureOut">
              <a:rPr lang="ru-RU" smtClean="0"/>
              <a:t>11.09.2018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E1444-3F6F-47DD-819C-8F429D67E75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6D401-0A3D-4579-8B5B-7E11F5068AA3}" type="datetimeFigureOut">
              <a:rPr lang="ru-RU" smtClean="0"/>
              <a:t>11.09.2018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E1444-3F6F-47DD-819C-8F429D67E75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6D401-0A3D-4579-8B5B-7E11F5068AA3}" type="datetimeFigureOut">
              <a:rPr lang="ru-RU" smtClean="0"/>
              <a:t>11.09.2018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E1444-3F6F-47DD-819C-8F429D67E75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6D401-0A3D-4579-8B5B-7E11F5068AA3}" type="datetimeFigureOut">
              <a:rPr lang="ru-RU" smtClean="0"/>
              <a:t>11.09.2018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E1444-3F6F-47DD-819C-8F429D67E75E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5A6D401-0A3D-4579-8B5B-7E11F5068AA3}" type="datetimeFigureOut">
              <a:rPr lang="ru-RU" smtClean="0"/>
              <a:t>11.09.2018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956E1444-3F6F-47DD-819C-8F429D67E75E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8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8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8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8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8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8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8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8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8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8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8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8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8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8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8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8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8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8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8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8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8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8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8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8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8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8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8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8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8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8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8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8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8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8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8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8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8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8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8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8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8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8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8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544" y="404664"/>
            <a:ext cx="8280920" cy="5760640"/>
          </a:xfrm>
        </p:spPr>
        <p:txBody>
          <a:bodyPr>
            <a:noAutofit/>
          </a:bodyPr>
          <a:lstStyle/>
          <a:p>
            <a:pPr marL="0" lvl="0" indent="0" algn="ctr" fontAlgn="base">
              <a:spcAft>
                <a:spcPct val="0"/>
              </a:spcAft>
            </a:pPr>
            <a:r>
              <a:rPr lang="ru-RU" sz="1600" dirty="0"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ФЕДЕРАЛЬНОЕ АГЕНТСТВО СВЯЗИ</a:t>
            </a:r>
            <a:r>
              <a:rPr lang="ru-RU" sz="1600" dirty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lang="ru-RU" sz="1600" dirty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ru-RU" sz="1600" dirty="0"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ФЕДЕРАЛЬНОЕ ГОСУДАРСТВЕННОЕ БЮДЖЕТНОЕ ОБРАЗОВАТЕЛЬНОЕ УЧРЕЖДЕНИЕ</a:t>
            </a:r>
            <a:r>
              <a:rPr lang="ru-RU" sz="1600" dirty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lang="ru-RU" sz="1600" dirty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ru-RU" sz="1600" dirty="0"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ВЫСШЕГО ОБРАЗОВАНИЯ</a:t>
            </a:r>
            <a:r>
              <a:rPr lang="ru-RU" sz="1600" dirty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lang="ru-RU" sz="1600" dirty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ru-RU" sz="1600" dirty="0"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«САНКТ-ПЕТЕРБУРГСКИЙ ГОСУДАРСТВЕННЫЙ УНИВЕРСИТЕТ ТЕЛЕКОММУНИКАЦИЙ</a:t>
            </a:r>
            <a:r>
              <a:rPr lang="ru-RU" sz="1600" dirty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lang="ru-RU" sz="1600" dirty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ru-RU" sz="1600" dirty="0"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ИМ. ПРОФ. М.А. БОНЧ-БРУЕВИЧА»</a:t>
            </a:r>
            <a:r>
              <a:rPr lang="ru-RU" sz="1600" dirty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lang="ru-RU" sz="1600" dirty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ru-RU" sz="1600" dirty="0"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(</a:t>
            </a:r>
            <a:r>
              <a:rPr lang="ru-RU" sz="1600" dirty="0" err="1"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СПбГУТ</a:t>
            </a:r>
            <a:r>
              <a:rPr lang="ru-RU" sz="1600" dirty="0"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)</a:t>
            </a:r>
            <a:br>
              <a:rPr lang="ru-RU" sz="1600" dirty="0"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lang="ru-RU" sz="1600" dirty="0">
                <a:latin typeface="Arial" pitchFamily="34" charset="0"/>
                <a:cs typeface="Arial" pitchFamily="34" charset="0"/>
              </a:rPr>
              <a:t/>
            </a:r>
            <a:br>
              <a:rPr lang="ru-RU" sz="1600" dirty="0">
                <a:latin typeface="Arial" pitchFamily="34" charset="0"/>
                <a:cs typeface="Arial" pitchFamily="34" charset="0"/>
              </a:rPr>
            </a:br>
            <a:r>
              <a:rPr lang="ru-RU" sz="1600" dirty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Кафедра экологии и безопасности жизнедеятельности </a:t>
            </a:r>
            <a:br>
              <a:rPr lang="ru-RU" sz="1600" dirty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ru-RU" sz="1600" b="0" dirty="0"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/>
            </a:r>
            <a:br>
              <a:rPr lang="ru-RU" sz="1600" b="0" dirty="0"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lang="ru-RU" sz="1600" dirty="0">
                <a:latin typeface="Arial" pitchFamily="34" charset="0"/>
                <a:ea typeface="Times New Roman" pitchFamily="18" charset="0"/>
                <a:cs typeface="Arial" pitchFamily="34" charset="0"/>
              </a:rPr>
              <a:t/>
            </a:r>
            <a:br>
              <a:rPr lang="ru-RU" sz="1600" dirty="0"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lang="ru-RU" sz="1600" b="0" dirty="0"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    </a:t>
            </a:r>
            <a:br>
              <a:rPr lang="ru-RU" sz="1600" b="0" dirty="0"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lang="ru-RU" sz="1600" dirty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КОМПЛЕКТ ПРЕЗЕНТАЦИЙ ПО ДИСЦИПЛИНЕ</a:t>
            </a:r>
            <a:br>
              <a:rPr lang="ru-RU" sz="1600" dirty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«</a:t>
            </a:r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ЭКОЛОГИЧЕСКОЕ СОПРОВОЖДЕНИЕ ПРОЕКТИРОВАНИЯ</a:t>
            </a:r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»</a:t>
            </a:r>
            <a:r>
              <a:rPr lang="ru-RU" sz="1600" dirty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/>
            </a:r>
            <a:br>
              <a:rPr lang="ru-RU" sz="1600" dirty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lang="ru-RU" sz="1600" b="0" dirty="0"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Направление подготовки </a:t>
            </a:r>
            <a:r>
              <a:rPr lang="ru-RU" sz="1600" b="0" dirty="0" smtClean="0"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05.0</a:t>
            </a:r>
            <a:r>
              <a:rPr lang="en-US" sz="1600" b="0" dirty="0" smtClean="0"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4</a:t>
            </a:r>
            <a:r>
              <a:rPr lang="ru-RU" sz="1600" b="0" dirty="0" smtClean="0"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.06 </a:t>
            </a:r>
            <a:r>
              <a:rPr lang="ru-RU" sz="1600" b="0" dirty="0"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Экология и природопользование</a:t>
            </a:r>
            <a:br>
              <a:rPr lang="ru-RU" sz="1600" b="0" dirty="0"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lang="ru-RU" sz="1600" b="0" dirty="0"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/>
            </a:r>
            <a:br>
              <a:rPr lang="ru-RU" sz="1600" b="0" dirty="0"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lang="ru-RU" sz="1600" dirty="0">
                <a:latin typeface="Arial" pitchFamily="34" charset="0"/>
                <a:ea typeface="Times New Roman" pitchFamily="18" charset="0"/>
                <a:cs typeface="Arial" pitchFamily="34" charset="0"/>
              </a:rPr>
              <a:t/>
            </a:r>
            <a:br>
              <a:rPr lang="ru-RU" sz="1600" dirty="0"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lang="ru-RU" sz="1600" b="0" dirty="0"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Разработчик: профессор, </a:t>
            </a:r>
            <a:r>
              <a:rPr lang="ru-RU" sz="1600" b="0" dirty="0" err="1"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д.г.н</a:t>
            </a:r>
            <a:r>
              <a:rPr lang="ru-RU" sz="1600" b="0" dirty="0"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 </a:t>
            </a:r>
            <a:r>
              <a:rPr lang="ru-RU" sz="1600" b="0" dirty="0" err="1"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Стурман</a:t>
            </a:r>
            <a:r>
              <a:rPr lang="ru-RU" sz="1600" b="0" dirty="0"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В.И.</a:t>
            </a:r>
            <a:br>
              <a:rPr lang="ru-RU" sz="1600" b="0" dirty="0"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lang="ru-RU" sz="1600" dirty="0">
                <a:latin typeface="Arial" pitchFamily="34" charset="0"/>
                <a:ea typeface="Times New Roman" pitchFamily="18" charset="0"/>
                <a:cs typeface="Arial" pitchFamily="34" charset="0"/>
              </a:rPr>
              <a:t/>
            </a:r>
            <a:br>
              <a:rPr lang="ru-RU" sz="1600" dirty="0"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lang="ru-RU" sz="1600" b="0" dirty="0"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/>
            </a:r>
            <a:br>
              <a:rPr lang="ru-RU" sz="1600" b="0" dirty="0"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lang="ru-RU" sz="1600" b="0" dirty="0" smtClean="0"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Санкт-Петербург</a:t>
            </a:r>
            <a:r>
              <a:rPr lang="ru-RU" sz="1600" b="0" dirty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lang="ru-RU" sz="1600" b="0" dirty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ru-RU" sz="1600" b="0" dirty="0"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2018</a:t>
            </a:r>
            <a:r>
              <a:rPr lang="ru-RU" sz="1600" b="0" dirty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lang="ru-RU" sz="1600" b="0" dirty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lang="ru-RU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89335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4437112"/>
            <a:ext cx="7992888" cy="1863080"/>
          </a:xfrm>
        </p:spPr>
        <p:txBody>
          <a:bodyPr/>
          <a:lstStyle/>
          <a:p>
            <a:pPr algn="l"/>
            <a:r>
              <a:rPr lang="ru-RU" sz="1600" i="1" dirty="0" smtClean="0">
                <a:solidFill>
                  <a:schemeClr val="tx1"/>
                </a:solidFill>
                <a:effectLst/>
              </a:rPr>
              <a:t>2006 г. Изменения </a:t>
            </a:r>
            <a:r>
              <a:rPr lang="ru-RU" sz="1600" i="1" dirty="0">
                <a:solidFill>
                  <a:schemeClr val="tx1"/>
                </a:solidFill>
                <a:effectLst/>
              </a:rPr>
              <a:t>в законе РФ «Об экологической экспертизе</a:t>
            </a:r>
            <a:r>
              <a:rPr lang="ru-RU" sz="1600" i="1" dirty="0" smtClean="0">
                <a:solidFill>
                  <a:schemeClr val="tx1"/>
                </a:solidFill>
                <a:effectLst/>
              </a:rPr>
              <a:t>»</a:t>
            </a:r>
            <a:r>
              <a:rPr lang="ru-RU" sz="1600" dirty="0">
                <a:solidFill>
                  <a:schemeClr val="tx1"/>
                </a:solidFill>
                <a:effectLst/>
              </a:rPr>
              <a:t> </a:t>
            </a:r>
            <a:r>
              <a:rPr lang="ru-RU" sz="1600" dirty="0" smtClean="0">
                <a:solidFill>
                  <a:schemeClr val="tx1"/>
                </a:solidFill>
                <a:effectLst/>
              </a:rPr>
              <a:t>(</a:t>
            </a:r>
            <a:r>
              <a:rPr lang="ru-RU" sz="1600" dirty="0">
                <a:solidFill>
                  <a:schemeClr val="tx1"/>
                </a:solidFill>
                <a:effectLst/>
              </a:rPr>
              <a:t>закон №232-ФЗ «О внесении изменений в Градостроительный кодекс Российской Федерации и отдельные законодательные акты Российской Федерации</a:t>
            </a:r>
            <a:r>
              <a:rPr lang="ru-RU" sz="1600" dirty="0" smtClean="0">
                <a:solidFill>
                  <a:schemeClr val="tx1"/>
                </a:solidFill>
                <a:effectLst/>
              </a:rPr>
              <a:t>»).</a:t>
            </a:r>
            <a:br>
              <a:rPr lang="ru-RU" sz="1600" dirty="0" smtClean="0">
                <a:solidFill>
                  <a:schemeClr val="tx1"/>
                </a:solidFill>
                <a:effectLst/>
              </a:rPr>
            </a:br>
            <a:r>
              <a:rPr lang="ru-RU" sz="1600" dirty="0">
                <a:solidFill>
                  <a:schemeClr val="tx1"/>
                </a:solidFill>
                <a:effectLst/>
              </a:rPr>
              <a:t>Тем же </a:t>
            </a:r>
            <a:r>
              <a:rPr lang="ru-RU" sz="1600" dirty="0" smtClean="0">
                <a:solidFill>
                  <a:schemeClr val="tx1"/>
                </a:solidFill>
                <a:effectLst/>
              </a:rPr>
              <a:t>законом </a:t>
            </a:r>
            <a:r>
              <a:rPr lang="ru-RU" sz="1600" dirty="0">
                <a:solidFill>
                  <a:schemeClr val="tx1"/>
                </a:solidFill>
                <a:effectLst/>
              </a:rPr>
              <a:t>232-ФЗ </a:t>
            </a:r>
            <a:r>
              <a:rPr lang="ru-RU" sz="1600" dirty="0" smtClean="0">
                <a:solidFill>
                  <a:schemeClr val="tx1"/>
                </a:solidFill>
                <a:effectLst/>
              </a:rPr>
              <a:t>были </a:t>
            </a:r>
            <a:r>
              <a:rPr lang="ru-RU" sz="1600" dirty="0">
                <a:solidFill>
                  <a:schemeClr val="tx1"/>
                </a:solidFill>
                <a:effectLst/>
              </a:rPr>
              <a:t>внесены изменения в Градостроительный кодекс, существенно поднявшие роль инженерных изысканий для строительства.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67544" y="731519"/>
            <a:ext cx="4022159" cy="3129529"/>
          </a:xfrm>
        </p:spPr>
        <p:txBody>
          <a:bodyPr>
            <a:normAutofit/>
          </a:bodyPr>
          <a:lstStyle/>
          <a:p>
            <a:pPr algn="just"/>
            <a:r>
              <a:rPr lang="ru-RU" sz="1400" b="1" dirty="0" smtClean="0">
                <a:solidFill>
                  <a:schemeClr val="tx1"/>
                </a:solidFill>
              </a:rPr>
              <a:t>Определение экологической экспертизы. Было</a:t>
            </a:r>
            <a:r>
              <a:rPr lang="ru-RU" sz="1400" dirty="0" smtClean="0">
                <a:solidFill>
                  <a:schemeClr val="tx1"/>
                </a:solidFill>
              </a:rPr>
              <a:t>: </a:t>
            </a:r>
            <a:r>
              <a:rPr lang="ru-RU" sz="1400" i="1" dirty="0">
                <a:solidFill>
                  <a:schemeClr val="tx1"/>
                </a:solidFill>
              </a:rPr>
              <a:t>Экологическая экспертиза - установление соответствия намечаемой хозяйственной и иной деятельности экологическим требованиям и определение допустимости реализации объекта экологической экспертизы в целях предупреждения возможных неблагоприятных воздействий этой деятельности на окружающую природную среду и связанных с ними социальных, экономических и иных </a:t>
            </a:r>
            <a:r>
              <a:rPr lang="ru-RU" sz="1400" i="1" dirty="0" smtClean="0">
                <a:solidFill>
                  <a:schemeClr val="tx1"/>
                </a:solidFill>
              </a:rPr>
              <a:t>последствий.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4031304" cy="3345552"/>
          </a:xfrm>
        </p:spPr>
        <p:txBody>
          <a:bodyPr>
            <a:normAutofit/>
          </a:bodyPr>
          <a:lstStyle/>
          <a:p>
            <a:pPr algn="just"/>
            <a:r>
              <a:rPr lang="ru-RU" sz="1400" b="1" dirty="0">
                <a:solidFill>
                  <a:schemeClr val="tx1"/>
                </a:solidFill>
              </a:rPr>
              <a:t>Определение экологической экспертизы. </a:t>
            </a:r>
            <a:r>
              <a:rPr lang="ru-RU" sz="1400" b="1" dirty="0" smtClean="0">
                <a:solidFill>
                  <a:schemeClr val="tx1"/>
                </a:solidFill>
              </a:rPr>
              <a:t>Стало</a:t>
            </a:r>
            <a:r>
              <a:rPr lang="ru-RU" sz="1400" dirty="0" smtClean="0">
                <a:solidFill>
                  <a:schemeClr val="tx1"/>
                </a:solidFill>
              </a:rPr>
              <a:t>: </a:t>
            </a:r>
            <a:r>
              <a:rPr lang="ru-RU" sz="1400" i="1" dirty="0">
                <a:solidFill>
                  <a:schemeClr val="tx1"/>
                </a:solidFill>
              </a:rPr>
              <a:t>Экологическая экспертиза - установление соответствия документов и (или) документации, обосновывающих намечаемую в связи с реализацией объекта экологической экспертизы хозяйственную и иную деятельность, экологическим требованиям, установленным техническими регламентами и законодательством в области охраны окружающей среды, в целях предотвращения негативного воздействия такой деятельности на окружающую </a:t>
            </a:r>
            <a:r>
              <a:rPr lang="ru-RU" sz="1400" i="1" dirty="0" smtClean="0">
                <a:solidFill>
                  <a:schemeClr val="tx1"/>
                </a:solidFill>
              </a:rPr>
              <a:t>среду.</a:t>
            </a:r>
            <a:endParaRPr lang="ru-RU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8228736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548680"/>
            <a:ext cx="3246107" cy="792088"/>
          </a:xfrm>
        </p:spPr>
        <p:txBody>
          <a:bodyPr/>
          <a:lstStyle/>
          <a:p>
            <a:pPr marL="0" indent="0">
              <a:buNone/>
            </a:pPr>
            <a:r>
              <a:rPr lang="ru-RU" sz="2400" dirty="0">
                <a:solidFill>
                  <a:schemeClr val="tx1"/>
                </a:solidFill>
              </a:rPr>
              <a:t>Стационарные экологические наблюдения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779913" y="332656"/>
            <a:ext cx="5184576" cy="6120680"/>
          </a:xfrm>
        </p:spPr>
        <p:txBody>
          <a:bodyPr>
            <a:noAutofit/>
          </a:bodyPr>
          <a:lstStyle/>
          <a:p>
            <a:pPr marL="0" indent="0" algn="just">
              <a:spcBef>
                <a:spcPts val="0"/>
              </a:spcBef>
              <a:spcAft>
                <a:spcPts val="0"/>
              </a:spcAft>
            </a:pPr>
            <a:r>
              <a:rPr lang="ru-RU" sz="1200" dirty="0">
                <a:solidFill>
                  <a:schemeClr val="tx1"/>
                </a:solidFill>
              </a:rPr>
              <a:t>Согласно СП 47.13330.2016 локальный мониторинг компонентов окружающей среды относится к специальным видам инженерных </a:t>
            </a:r>
            <a:r>
              <a:rPr lang="ru-RU" sz="1200" dirty="0" smtClean="0">
                <a:solidFill>
                  <a:schemeClr val="tx1"/>
                </a:solidFill>
              </a:rPr>
              <a:t>изысканий. Его следует </a:t>
            </a:r>
            <a:r>
              <a:rPr lang="ru-RU" sz="1200" dirty="0">
                <a:solidFill>
                  <a:schemeClr val="tx1"/>
                </a:solidFill>
              </a:rPr>
              <a:t>проводить в следующих случаях: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</a:pPr>
            <a:r>
              <a:rPr lang="ru-RU" sz="1200" dirty="0">
                <a:solidFill>
                  <a:schemeClr val="tx1"/>
                </a:solidFill>
              </a:rPr>
              <a:t>- при проектировании и строительстве объектов повышенной экологической </a:t>
            </a:r>
            <a:r>
              <a:rPr lang="ru-RU" sz="1200" dirty="0" smtClean="0">
                <a:solidFill>
                  <a:schemeClr val="tx1"/>
                </a:solidFill>
              </a:rPr>
              <a:t>опасности;</a:t>
            </a:r>
            <a:endParaRPr lang="ru-RU" sz="1200" dirty="0">
              <a:solidFill>
                <a:schemeClr val="tx1"/>
              </a:solidFill>
            </a:endParaRPr>
          </a:p>
          <a:p>
            <a:pPr marL="0" indent="0" algn="just">
              <a:spcBef>
                <a:spcPts val="0"/>
              </a:spcBef>
              <a:spcAft>
                <a:spcPts val="0"/>
              </a:spcAft>
            </a:pPr>
            <a:r>
              <a:rPr lang="ru-RU" sz="1200" dirty="0">
                <a:solidFill>
                  <a:schemeClr val="tx1"/>
                </a:solidFill>
              </a:rPr>
              <a:t>- при проектировании и строительстве жилищных объектов и комплексов в районах с неблагоприятной экологической ситуацией;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</a:pPr>
            <a:r>
              <a:rPr lang="ru-RU" sz="1200" dirty="0">
                <a:solidFill>
                  <a:schemeClr val="tx1"/>
                </a:solidFill>
              </a:rPr>
              <a:t>- при проектировании и строительстве объектов в районах с повышенной экологической чувствительностью природной </a:t>
            </a:r>
            <a:r>
              <a:rPr lang="ru-RU" sz="1200" dirty="0" smtClean="0">
                <a:solidFill>
                  <a:schemeClr val="tx1"/>
                </a:solidFill>
              </a:rPr>
              <a:t>среды, </a:t>
            </a:r>
            <a:r>
              <a:rPr lang="ru-RU" sz="1200" dirty="0">
                <a:solidFill>
                  <a:schemeClr val="tx1"/>
                </a:solidFill>
              </a:rPr>
              <a:t>вблизи особо охраняемых территорий, заповедных и </a:t>
            </a:r>
            <a:r>
              <a:rPr lang="ru-RU" sz="1200" dirty="0" err="1">
                <a:solidFill>
                  <a:schemeClr val="tx1"/>
                </a:solidFill>
              </a:rPr>
              <a:t>водоохранных</a:t>
            </a:r>
            <a:r>
              <a:rPr lang="ru-RU" sz="1200" dirty="0">
                <a:solidFill>
                  <a:schemeClr val="tx1"/>
                </a:solidFill>
              </a:rPr>
              <a:t> зон и т.п.).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</a:pPr>
            <a:r>
              <a:rPr lang="ru-RU" sz="1200" dirty="0">
                <a:solidFill>
                  <a:schemeClr val="tx1"/>
                </a:solidFill>
              </a:rPr>
              <a:t>Оптимальная организация стационарных наблюдений (локального экологического мониторинга) должна предусматривать четыре последовательных этапа: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</a:pPr>
            <a:r>
              <a:rPr lang="ru-RU" sz="1200" dirty="0">
                <a:solidFill>
                  <a:schemeClr val="tx1"/>
                </a:solidFill>
              </a:rPr>
              <a:t>1. проведение предварительного обследования с целью установления основных компонентов природной среды, нуждающихся в </a:t>
            </a:r>
            <a:r>
              <a:rPr lang="ru-RU" sz="1200" dirty="0" smtClean="0">
                <a:solidFill>
                  <a:schemeClr val="tx1"/>
                </a:solidFill>
              </a:rPr>
              <a:t>мониторинге;</a:t>
            </a:r>
            <a:endParaRPr lang="ru-RU" sz="1200" dirty="0">
              <a:solidFill>
                <a:schemeClr val="tx1"/>
              </a:solidFill>
            </a:endParaRPr>
          </a:p>
          <a:p>
            <a:pPr marL="0" indent="0" algn="just">
              <a:spcBef>
                <a:spcPts val="0"/>
              </a:spcBef>
              <a:spcAft>
                <a:spcPts val="0"/>
              </a:spcAft>
            </a:pPr>
            <a:r>
              <a:rPr lang="ru-RU" sz="1200" dirty="0">
                <a:solidFill>
                  <a:schemeClr val="tx1"/>
                </a:solidFill>
              </a:rPr>
              <a:t>2. проектирование постоянно действующей системы экологического мониторинга, ее оборудование и функциональное обеспечение, организация взаимодействия с аналогичными системами других ведомств;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</a:pPr>
            <a:r>
              <a:rPr lang="ru-RU" sz="1200" dirty="0">
                <a:solidFill>
                  <a:schemeClr val="tx1"/>
                </a:solidFill>
              </a:rPr>
              <a:t>3. проведение стационарных наблюдений с целью определения тенденций изменения показателей состояния среды;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</a:pPr>
            <a:r>
              <a:rPr lang="ru-RU" sz="1200" dirty="0">
                <a:solidFill>
                  <a:schemeClr val="tx1"/>
                </a:solidFill>
              </a:rPr>
              <a:t>4. отслеживание и моделирование экологической ситуации, составление краткосрочных и долгосрочных прогнозов и выдача рекомендаций.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</a:pPr>
            <a:r>
              <a:rPr lang="ru-RU" sz="1200" dirty="0">
                <a:solidFill>
                  <a:schemeClr val="tx1"/>
                </a:solidFill>
              </a:rPr>
              <a:t>Программа мониторинга разрабатывается совместно со специально уполномоченными территориальными природоохранными органами и другими заинтересованными организациями и согласовывается с территориальными органами исполнительной власти.</a:t>
            </a:r>
          </a:p>
          <a:p>
            <a:pPr algn="just"/>
            <a:endParaRPr lang="ru-RU" sz="105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844824"/>
            <a:ext cx="2958075" cy="4437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334772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17581" y="1772816"/>
            <a:ext cx="7175351" cy="4464496"/>
          </a:xfrm>
        </p:spPr>
        <p:txBody>
          <a:bodyPr>
            <a:noAutofit/>
          </a:bodyPr>
          <a:lstStyle/>
          <a:p>
            <a:r>
              <a:rPr lang="ru-RU" sz="4000" dirty="0" smtClean="0">
                <a:solidFill>
                  <a:schemeClr val="tx1"/>
                </a:solidFill>
              </a:rPr>
              <a:t>10. ПРИРОДООХРАННЫЙ РАЗДЕЛ ПРОЕКТНОЙ ДОКУМЕНТАЦИИ</a:t>
            </a:r>
            <a:br>
              <a:rPr lang="ru-RU" sz="4000" dirty="0" smtClean="0">
                <a:solidFill>
                  <a:schemeClr val="tx1"/>
                </a:solidFill>
              </a:rPr>
            </a:br>
            <a:r>
              <a:rPr lang="ru-RU" sz="4000" dirty="0">
                <a:solidFill>
                  <a:schemeClr val="tx1"/>
                </a:solidFill>
              </a:rPr>
              <a:t/>
            </a:r>
            <a:br>
              <a:rPr lang="ru-RU" sz="4000" dirty="0">
                <a:solidFill>
                  <a:schemeClr val="tx1"/>
                </a:solidFill>
              </a:rPr>
            </a:br>
            <a:r>
              <a:rPr lang="ru-RU" sz="1600" dirty="0">
                <a:solidFill>
                  <a:schemeClr val="tx1"/>
                </a:solidFill>
                <a:effectLst/>
              </a:rPr>
              <a:t>Природоохранный раздел проектной документации в настоящее время называется «Перечень мероприятий по охране окружающей среды». В общей структуре проектной документации он имеет номер 8; его содержание (как и содержание остальных разделов) определяется в Постановлении Правительства РФ от 16 февраля 2008 г. №87 «О составе разделов проектной документации и требованиях к их содержанию</a:t>
            </a:r>
            <a:r>
              <a:rPr lang="ru-RU" sz="1600" dirty="0" smtClean="0">
                <a:solidFill>
                  <a:schemeClr val="tx1"/>
                </a:solidFill>
                <a:effectLst/>
              </a:rPr>
              <a:t>».</a:t>
            </a:r>
            <a:endParaRPr lang="ru-RU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3342971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620688"/>
            <a:ext cx="3240360" cy="1512168"/>
          </a:xfrm>
        </p:spPr>
        <p:txBody>
          <a:bodyPr/>
          <a:lstStyle/>
          <a:p>
            <a:pPr algn="just"/>
            <a:r>
              <a:rPr lang="ru-RU" sz="2000" dirty="0">
                <a:solidFill>
                  <a:schemeClr val="tx1"/>
                </a:solidFill>
              </a:rPr>
              <a:t>Подраздел «Результаты оценки воздействия объекта капитального строительства на окружающую среду»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779912" y="476672"/>
            <a:ext cx="5256584" cy="5976664"/>
          </a:xfrm>
        </p:spPr>
        <p:txBody>
          <a:bodyPr>
            <a:normAutofit fontScale="25000" lnSpcReduction="20000"/>
          </a:bodyPr>
          <a:lstStyle/>
          <a:p>
            <a:pPr marL="0" indent="0">
              <a:spcBef>
                <a:spcPts val="0"/>
              </a:spcBef>
            </a:pPr>
            <a:r>
              <a:rPr lang="ru-RU" sz="3600" b="1" dirty="0">
                <a:solidFill>
                  <a:schemeClr val="tx1"/>
                </a:solidFill>
              </a:rPr>
              <a:t>Результаты оценки воздействия на атмосферный воздух </a:t>
            </a:r>
            <a:r>
              <a:rPr lang="ru-RU" sz="3600" dirty="0">
                <a:solidFill>
                  <a:schemeClr val="tx1"/>
                </a:solidFill>
              </a:rPr>
              <a:t>включает:</a:t>
            </a:r>
            <a:endParaRPr lang="ru-RU" sz="3600" b="1" dirty="0">
              <a:solidFill>
                <a:schemeClr val="tx1"/>
              </a:solidFill>
            </a:endParaRPr>
          </a:p>
          <a:p>
            <a:pPr marL="0" indent="0">
              <a:spcBef>
                <a:spcPts val="0"/>
              </a:spcBef>
            </a:pPr>
            <a:r>
              <a:rPr lang="ru-RU" sz="3600" dirty="0">
                <a:solidFill>
                  <a:schemeClr val="tx1"/>
                </a:solidFill>
              </a:rPr>
              <a:t>- характеристику уровня загрязнения атмосферного воздуха в районе расположения объекта;</a:t>
            </a:r>
          </a:p>
          <a:p>
            <a:pPr marL="0" indent="0">
              <a:spcBef>
                <a:spcPts val="0"/>
              </a:spcBef>
            </a:pPr>
            <a:r>
              <a:rPr lang="ru-RU" sz="3600" dirty="0">
                <a:solidFill>
                  <a:schemeClr val="tx1"/>
                </a:solidFill>
              </a:rPr>
              <a:t>- условия расчета выбросов загрязняющих веществ в атмосферу при строительстве объекта;</a:t>
            </a:r>
          </a:p>
          <a:p>
            <a:pPr marL="0" indent="0">
              <a:spcBef>
                <a:spcPts val="0"/>
              </a:spcBef>
            </a:pPr>
            <a:r>
              <a:rPr lang="ru-RU" sz="3600" dirty="0">
                <a:solidFill>
                  <a:schemeClr val="tx1"/>
                </a:solidFill>
              </a:rPr>
              <a:t>- параметры расчета приземных концентраций загрязняющих веществ от выбросов при строительстве объекта.</a:t>
            </a:r>
          </a:p>
          <a:p>
            <a:pPr marL="0" indent="0">
              <a:spcBef>
                <a:spcPts val="0"/>
              </a:spcBef>
            </a:pPr>
            <a:r>
              <a:rPr lang="ru-RU" sz="3600" b="1" dirty="0">
                <a:solidFill>
                  <a:schemeClr val="tx1"/>
                </a:solidFill>
              </a:rPr>
              <a:t>Результаты оценки воздействия на поверхностные и подземные воды </a:t>
            </a:r>
            <a:r>
              <a:rPr lang="ru-RU" sz="3600" dirty="0" smtClean="0">
                <a:solidFill>
                  <a:schemeClr val="tx1"/>
                </a:solidFill>
              </a:rPr>
              <a:t>включают:</a:t>
            </a:r>
            <a:endParaRPr lang="ru-RU" sz="3600" dirty="0">
              <a:solidFill>
                <a:schemeClr val="tx1"/>
              </a:solidFill>
            </a:endParaRPr>
          </a:p>
          <a:p>
            <a:pPr marL="0" indent="0">
              <a:spcBef>
                <a:spcPts val="0"/>
              </a:spcBef>
            </a:pPr>
            <a:r>
              <a:rPr lang="ru-RU" sz="3600" dirty="0" smtClean="0">
                <a:solidFill>
                  <a:schemeClr val="tx1"/>
                </a:solidFill>
              </a:rPr>
              <a:t>- показатели </a:t>
            </a:r>
            <a:r>
              <a:rPr lang="ru-RU" sz="3600" dirty="0">
                <a:solidFill>
                  <a:schemeClr val="tx1"/>
                </a:solidFill>
              </a:rPr>
              <a:t>использования водных ресурсов на проектируемом </a:t>
            </a:r>
            <a:r>
              <a:rPr lang="ru-RU" sz="3600" dirty="0" smtClean="0">
                <a:solidFill>
                  <a:schemeClr val="tx1"/>
                </a:solidFill>
              </a:rPr>
              <a:t>объекте;</a:t>
            </a:r>
          </a:p>
          <a:p>
            <a:pPr marL="0" indent="0">
              <a:spcBef>
                <a:spcPts val="0"/>
              </a:spcBef>
            </a:pPr>
            <a:r>
              <a:rPr lang="ru-RU" sz="3600" dirty="0" smtClean="0">
                <a:solidFill>
                  <a:schemeClr val="tx1"/>
                </a:solidFill>
              </a:rPr>
              <a:t>- характеристика </a:t>
            </a:r>
            <a:r>
              <a:rPr lang="ru-RU" sz="3600" dirty="0">
                <a:solidFill>
                  <a:schemeClr val="tx1"/>
                </a:solidFill>
              </a:rPr>
              <a:t>сточных вод </a:t>
            </a:r>
            <a:r>
              <a:rPr lang="ru-RU" sz="3600" dirty="0" smtClean="0">
                <a:solidFill>
                  <a:schemeClr val="tx1"/>
                </a:solidFill>
              </a:rPr>
              <a:t>объекта;</a:t>
            </a:r>
          </a:p>
          <a:p>
            <a:pPr marL="0" indent="0">
              <a:spcBef>
                <a:spcPts val="0"/>
              </a:spcBef>
            </a:pPr>
            <a:r>
              <a:rPr lang="ru-RU" sz="3600" dirty="0" smtClean="0">
                <a:solidFill>
                  <a:schemeClr val="tx1"/>
                </a:solidFill>
              </a:rPr>
              <a:t>- </a:t>
            </a:r>
            <a:r>
              <a:rPr lang="ru-RU" sz="3600" dirty="0">
                <a:solidFill>
                  <a:schemeClr val="tx1"/>
                </a:solidFill>
              </a:rPr>
              <a:t>с</a:t>
            </a:r>
            <a:r>
              <a:rPr lang="ru-RU" sz="3600" dirty="0" smtClean="0">
                <a:solidFill>
                  <a:schemeClr val="tx1"/>
                </a:solidFill>
              </a:rPr>
              <a:t>брос </a:t>
            </a:r>
            <a:r>
              <a:rPr lang="ru-RU" sz="3600" dirty="0">
                <a:solidFill>
                  <a:schemeClr val="tx1"/>
                </a:solidFill>
              </a:rPr>
              <a:t>сточных вод </a:t>
            </a:r>
            <a:r>
              <a:rPr lang="ru-RU" sz="3600" dirty="0" smtClean="0">
                <a:solidFill>
                  <a:schemeClr val="tx1"/>
                </a:solidFill>
              </a:rPr>
              <a:t>объекта;</a:t>
            </a:r>
          </a:p>
          <a:p>
            <a:pPr marL="0" indent="0">
              <a:spcBef>
                <a:spcPts val="0"/>
              </a:spcBef>
            </a:pPr>
            <a:r>
              <a:rPr lang="ru-RU" sz="3600" dirty="0" smtClean="0">
                <a:solidFill>
                  <a:schemeClr val="tx1"/>
                </a:solidFill>
              </a:rPr>
              <a:t>- аварийные </a:t>
            </a:r>
            <a:r>
              <a:rPr lang="ru-RU" sz="3600" dirty="0">
                <a:solidFill>
                  <a:schemeClr val="tx1"/>
                </a:solidFill>
              </a:rPr>
              <a:t>сбросы сточных </a:t>
            </a:r>
            <a:r>
              <a:rPr lang="ru-RU" sz="3600" dirty="0" smtClean="0">
                <a:solidFill>
                  <a:schemeClr val="tx1"/>
                </a:solidFill>
              </a:rPr>
              <a:t>вод;</a:t>
            </a:r>
          </a:p>
          <a:p>
            <a:pPr marL="0" indent="0">
              <a:spcBef>
                <a:spcPts val="0"/>
              </a:spcBef>
            </a:pPr>
            <a:r>
              <a:rPr lang="ru-RU" sz="3600" dirty="0" smtClean="0">
                <a:solidFill>
                  <a:schemeClr val="tx1"/>
                </a:solidFill>
              </a:rPr>
              <a:t>- воздействия </a:t>
            </a:r>
            <a:r>
              <a:rPr lang="ru-RU" sz="3600" dirty="0">
                <a:solidFill>
                  <a:schemeClr val="tx1"/>
                </a:solidFill>
              </a:rPr>
              <a:t>на поверхностные </a:t>
            </a:r>
            <a:r>
              <a:rPr lang="ru-RU" sz="3600" dirty="0" smtClean="0">
                <a:solidFill>
                  <a:schemeClr val="tx1"/>
                </a:solidFill>
              </a:rPr>
              <a:t>воды;</a:t>
            </a:r>
          </a:p>
          <a:p>
            <a:pPr marL="0" indent="0">
              <a:spcBef>
                <a:spcPts val="0"/>
              </a:spcBef>
            </a:pPr>
            <a:r>
              <a:rPr lang="ru-RU" sz="3600" dirty="0" smtClean="0">
                <a:solidFill>
                  <a:schemeClr val="tx1"/>
                </a:solidFill>
              </a:rPr>
              <a:t>- воздействия </a:t>
            </a:r>
            <a:r>
              <a:rPr lang="ru-RU" sz="3600" dirty="0">
                <a:solidFill>
                  <a:schemeClr val="tx1"/>
                </a:solidFill>
              </a:rPr>
              <a:t>на подземные </a:t>
            </a:r>
            <a:r>
              <a:rPr lang="ru-RU" sz="3600" dirty="0" smtClean="0">
                <a:solidFill>
                  <a:schemeClr val="tx1"/>
                </a:solidFill>
              </a:rPr>
              <a:t>воды;</a:t>
            </a:r>
          </a:p>
          <a:p>
            <a:pPr marL="0" indent="0">
              <a:spcBef>
                <a:spcPts val="0"/>
              </a:spcBef>
            </a:pPr>
            <a:r>
              <a:rPr lang="ru-RU" sz="3600" dirty="0" smtClean="0">
                <a:solidFill>
                  <a:schemeClr val="tx1"/>
                </a:solidFill>
              </a:rPr>
              <a:t>- </a:t>
            </a:r>
            <a:r>
              <a:rPr lang="ru-RU" sz="3600" dirty="0">
                <a:solidFill>
                  <a:schemeClr val="tx1"/>
                </a:solidFill>
              </a:rPr>
              <a:t>в</a:t>
            </a:r>
            <a:r>
              <a:rPr lang="ru-RU" sz="3600" dirty="0" smtClean="0">
                <a:solidFill>
                  <a:schemeClr val="tx1"/>
                </a:solidFill>
              </a:rPr>
              <a:t>оздействия </a:t>
            </a:r>
            <a:r>
              <a:rPr lang="ru-RU" sz="3600" dirty="0">
                <a:solidFill>
                  <a:schemeClr val="tx1"/>
                </a:solidFill>
              </a:rPr>
              <a:t>на поверхностные и подземные воды при аварийных </a:t>
            </a:r>
            <a:r>
              <a:rPr lang="ru-RU" sz="3600" dirty="0" smtClean="0">
                <a:solidFill>
                  <a:schemeClr val="tx1"/>
                </a:solidFill>
              </a:rPr>
              <a:t>ситуациях.</a:t>
            </a:r>
          </a:p>
          <a:p>
            <a:pPr marL="0" indent="0">
              <a:spcBef>
                <a:spcPts val="0"/>
              </a:spcBef>
            </a:pPr>
            <a:r>
              <a:rPr lang="ru-RU" sz="3600" b="1" dirty="0">
                <a:solidFill>
                  <a:schemeClr val="tx1"/>
                </a:solidFill>
              </a:rPr>
              <a:t>Результаты оценки воздействия на территорию и геологическую среду </a:t>
            </a:r>
            <a:r>
              <a:rPr lang="ru-RU" sz="3600" dirty="0" smtClean="0">
                <a:solidFill>
                  <a:schemeClr val="tx1"/>
                </a:solidFill>
              </a:rPr>
              <a:t>включают:</a:t>
            </a:r>
          </a:p>
          <a:p>
            <a:pPr marL="0" indent="0">
              <a:spcBef>
                <a:spcPts val="0"/>
              </a:spcBef>
            </a:pPr>
            <a:r>
              <a:rPr lang="ru-RU" sz="3600" dirty="0" smtClean="0">
                <a:solidFill>
                  <a:schemeClr val="tx1"/>
                </a:solidFill>
              </a:rPr>
              <a:t>- воздействие </a:t>
            </a:r>
            <a:r>
              <a:rPr lang="ru-RU" sz="3600" dirty="0">
                <a:solidFill>
                  <a:schemeClr val="tx1"/>
                </a:solidFill>
              </a:rPr>
              <a:t>проектируемых объектов на территорию и условия </a:t>
            </a:r>
            <a:r>
              <a:rPr lang="ru-RU" sz="3600" dirty="0" smtClean="0">
                <a:solidFill>
                  <a:schemeClr val="tx1"/>
                </a:solidFill>
              </a:rPr>
              <a:t>землепользования;</a:t>
            </a:r>
          </a:p>
          <a:p>
            <a:pPr marL="0" indent="0">
              <a:spcBef>
                <a:spcPts val="0"/>
              </a:spcBef>
            </a:pPr>
            <a:r>
              <a:rPr lang="ru-RU" sz="3600" dirty="0" smtClean="0">
                <a:solidFill>
                  <a:schemeClr val="tx1"/>
                </a:solidFill>
              </a:rPr>
              <a:t>- воздействие </a:t>
            </a:r>
            <a:r>
              <a:rPr lang="ru-RU" sz="3600" dirty="0">
                <a:solidFill>
                  <a:schemeClr val="tx1"/>
                </a:solidFill>
              </a:rPr>
              <a:t>проектируемых объектов на геологическую </a:t>
            </a:r>
            <a:r>
              <a:rPr lang="ru-RU" sz="3600" dirty="0" smtClean="0">
                <a:solidFill>
                  <a:schemeClr val="tx1"/>
                </a:solidFill>
              </a:rPr>
              <a:t>среду.</a:t>
            </a:r>
          </a:p>
          <a:p>
            <a:pPr marL="0" indent="0">
              <a:spcBef>
                <a:spcPts val="0"/>
              </a:spcBef>
            </a:pPr>
            <a:r>
              <a:rPr lang="ru-RU" sz="3600" b="1" i="1" dirty="0">
                <a:solidFill>
                  <a:schemeClr val="tx1"/>
                </a:solidFill>
              </a:rPr>
              <a:t>Оценка воздействия проектируемых объектов на почвенно-растительный покров</a:t>
            </a:r>
            <a:r>
              <a:rPr lang="ru-RU" sz="3600" dirty="0">
                <a:solidFill>
                  <a:schemeClr val="tx1"/>
                </a:solidFill>
              </a:rPr>
              <a:t> выполняется по следующим позициям:</a:t>
            </a:r>
          </a:p>
          <a:p>
            <a:pPr marL="0" indent="0">
              <a:spcBef>
                <a:spcPts val="0"/>
              </a:spcBef>
            </a:pPr>
            <a:r>
              <a:rPr lang="ru-RU" sz="3600" dirty="0">
                <a:solidFill>
                  <a:schemeClr val="tx1"/>
                </a:solidFill>
              </a:rPr>
              <a:t>- занятие земельных угодий в краткосрочную и долгосрочную аренду</a:t>
            </a:r>
            <a:r>
              <a:rPr lang="ru-RU" sz="3600" dirty="0" smtClean="0">
                <a:solidFill>
                  <a:schemeClr val="tx1"/>
                </a:solidFill>
              </a:rPr>
              <a:t>;</a:t>
            </a:r>
            <a:endParaRPr lang="ru-RU" sz="3600" dirty="0">
              <a:solidFill>
                <a:schemeClr val="tx1"/>
              </a:solidFill>
            </a:endParaRPr>
          </a:p>
          <a:p>
            <a:pPr marL="0" indent="0">
              <a:spcBef>
                <a:spcPts val="0"/>
              </a:spcBef>
            </a:pPr>
            <a:r>
              <a:rPr lang="ru-RU" sz="3600" dirty="0">
                <a:solidFill>
                  <a:schemeClr val="tx1"/>
                </a:solidFill>
              </a:rPr>
              <a:t>- возможные механические нарушения целостности почвенно-растительного покрова в период строительства и эксплуатации;</a:t>
            </a:r>
          </a:p>
          <a:p>
            <a:pPr marL="0" indent="0">
              <a:spcBef>
                <a:spcPts val="0"/>
              </a:spcBef>
            </a:pPr>
            <a:r>
              <a:rPr lang="ru-RU" sz="3600" dirty="0">
                <a:solidFill>
                  <a:schemeClr val="tx1"/>
                </a:solidFill>
              </a:rPr>
              <a:t>- возможное загрязнение почвенно-растительного покрова при эксплуатации объекта и во время аварийных ситуаций</a:t>
            </a:r>
            <a:r>
              <a:rPr lang="ru-RU" sz="3600" dirty="0" smtClean="0">
                <a:solidFill>
                  <a:schemeClr val="tx1"/>
                </a:solidFill>
              </a:rPr>
              <a:t>.</a:t>
            </a:r>
            <a:r>
              <a:rPr lang="ru-RU" sz="3600" dirty="0">
                <a:solidFill>
                  <a:schemeClr val="tx1"/>
                </a:solidFill>
              </a:rPr>
              <a:t> </a:t>
            </a:r>
            <a:endParaRPr lang="ru-RU" sz="3600" dirty="0" smtClean="0">
              <a:solidFill>
                <a:schemeClr val="tx1"/>
              </a:solidFill>
            </a:endParaRPr>
          </a:p>
          <a:p>
            <a:pPr marL="0" indent="0">
              <a:spcBef>
                <a:spcPts val="0"/>
              </a:spcBef>
            </a:pPr>
            <a:r>
              <a:rPr lang="ru-RU" sz="3600" dirty="0" smtClean="0">
                <a:solidFill>
                  <a:schemeClr val="tx1"/>
                </a:solidFill>
              </a:rPr>
              <a:t>Оценка воздействия на растительность и животный мир</a:t>
            </a:r>
            <a:r>
              <a:rPr lang="ru-RU" sz="3600" b="1" dirty="0" smtClean="0">
                <a:solidFill>
                  <a:schemeClr val="tx1"/>
                </a:solidFill>
              </a:rPr>
              <a:t> </a:t>
            </a:r>
            <a:r>
              <a:rPr lang="ru-RU" sz="3600" dirty="0">
                <a:solidFill>
                  <a:schemeClr val="tx1"/>
                </a:solidFill>
              </a:rPr>
              <a:t>ведется на основе материалов инженерно-экологических изысканий, по следующим пунктам: </a:t>
            </a:r>
          </a:p>
          <a:p>
            <a:pPr marL="0" indent="0">
              <a:spcBef>
                <a:spcPts val="0"/>
              </a:spcBef>
            </a:pPr>
            <a:r>
              <a:rPr lang="ru-RU" sz="3600" dirty="0">
                <a:solidFill>
                  <a:schemeClr val="tx1"/>
                </a:solidFill>
              </a:rPr>
              <a:t>- воздействия на видовой состав и численность;</a:t>
            </a:r>
          </a:p>
          <a:p>
            <a:pPr marL="0" indent="0">
              <a:spcBef>
                <a:spcPts val="0"/>
              </a:spcBef>
            </a:pPr>
            <a:r>
              <a:rPr lang="ru-RU" sz="3600" dirty="0">
                <a:solidFill>
                  <a:schemeClr val="tx1"/>
                </a:solidFill>
              </a:rPr>
              <a:t>- воздействия на пространственное распределение видов;</a:t>
            </a:r>
          </a:p>
          <a:p>
            <a:pPr marL="0" indent="0">
              <a:spcBef>
                <a:spcPts val="0"/>
              </a:spcBef>
            </a:pPr>
            <a:r>
              <a:rPr lang="ru-RU" sz="3600" dirty="0">
                <a:solidFill>
                  <a:schemeClr val="tx1"/>
                </a:solidFill>
              </a:rPr>
              <a:t>- воздействия на условия воспроизводства;</a:t>
            </a:r>
          </a:p>
          <a:p>
            <a:pPr marL="0" indent="0">
              <a:spcBef>
                <a:spcPts val="0"/>
              </a:spcBef>
            </a:pPr>
            <a:r>
              <a:rPr lang="ru-RU" sz="3600" dirty="0">
                <a:solidFill>
                  <a:schemeClr val="tx1"/>
                </a:solidFill>
              </a:rPr>
              <a:t>- воздействия на условия миграции;</a:t>
            </a:r>
          </a:p>
          <a:p>
            <a:pPr marL="0" indent="0">
              <a:spcBef>
                <a:spcPts val="0"/>
              </a:spcBef>
            </a:pPr>
            <a:r>
              <a:rPr lang="ru-RU" sz="3600" dirty="0">
                <a:solidFill>
                  <a:schemeClr val="tx1"/>
                </a:solidFill>
              </a:rPr>
              <a:t>- воздействия на состояние видов, занесенных в Красные книги;</a:t>
            </a:r>
          </a:p>
          <a:p>
            <a:pPr marL="0" indent="0">
              <a:spcBef>
                <a:spcPts val="0"/>
              </a:spcBef>
            </a:pPr>
            <a:r>
              <a:rPr lang="ru-RU" sz="3600" dirty="0">
                <a:solidFill>
                  <a:schemeClr val="tx1"/>
                </a:solidFill>
              </a:rPr>
              <a:t>- воздействия на хозяйственно ценные виды (лекарственные, охотничье-промысловые, вредные);</a:t>
            </a:r>
          </a:p>
          <a:p>
            <a:pPr marL="0" indent="0">
              <a:spcBef>
                <a:spcPts val="0"/>
              </a:spcBef>
            </a:pPr>
            <a:r>
              <a:rPr lang="ru-RU" sz="3600" dirty="0">
                <a:solidFill>
                  <a:schemeClr val="tx1"/>
                </a:solidFill>
              </a:rPr>
              <a:t>- воздействия на сельское и лесное </a:t>
            </a:r>
            <a:r>
              <a:rPr lang="ru-RU" sz="3600" dirty="0" smtClean="0">
                <a:solidFill>
                  <a:schemeClr val="tx1"/>
                </a:solidFill>
              </a:rPr>
              <a:t>хозяйство.</a:t>
            </a:r>
          </a:p>
          <a:p>
            <a:pPr marL="0" indent="0">
              <a:spcBef>
                <a:spcPts val="0"/>
              </a:spcBef>
            </a:pPr>
            <a:r>
              <a:rPr lang="ru-RU" sz="3600" b="1" dirty="0">
                <a:solidFill>
                  <a:schemeClr val="tx1"/>
                </a:solidFill>
              </a:rPr>
              <a:t>Оценка физического загрязнения от объекта строительства </a:t>
            </a:r>
            <a:r>
              <a:rPr lang="ru-RU" sz="3600" dirty="0">
                <a:solidFill>
                  <a:schemeClr val="tx1"/>
                </a:solidFill>
              </a:rPr>
              <a:t>включает:</a:t>
            </a:r>
          </a:p>
          <a:p>
            <a:pPr marL="0" indent="0">
              <a:spcBef>
                <a:spcPts val="0"/>
              </a:spcBef>
            </a:pPr>
            <a:r>
              <a:rPr lang="ru-RU" sz="3600" dirty="0">
                <a:solidFill>
                  <a:schemeClr val="tx1"/>
                </a:solidFill>
              </a:rPr>
              <a:t>- радиационные характеристики и их возможное изменение в связи со строительством и эксплуатацией проектируемого объекта;</a:t>
            </a:r>
          </a:p>
          <a:p>
            <a:pPr marL="0" indent="0">
              <a:spcBef>
                <a:spcPts val="0"/>
              </a:spcBef>
            </a:pPr>
            <a:r>
              <a:rPr lang="ru-RU" sz="3600" dirty="0">
                <a:solidFill>
                  <a:schemeClr val="tx1"/>
                </a:solidFill>
              </a:rPr>
              <a:t>- ситуация с электромагнитными полями в районе и ее возможное изменение в связи со строительством и эксплуатацией проектируемого объекта;</a:t>
            </a:r>
          </a:p>
          <a:p>
            <a:pPr marL="0" indent="0">
              <a:spcBef>
                <a:spcPts val="0"/>
              </a:spcBef>
            </a:pPr>
            <a:r>
              <a:rPr lang="ru-RU" sz="3600" dirty="0">
                <a:solidFill>
                  <a:schemeClr val="tx1"/>
                </a:solidFill>
              </a:rPr>
              <a:t>- шумовое загрязнение в период строительства и эксплуатации объекта.</a:t>
            </a:r>
          </a:p>
          <a:p>
            <a:pPr marL="0" indent="0">
              <a:spcBef>
                <a:spcPts val="0"/>
              </a:spcBef>
            </a:pPr>
            <a:r>
              <a:rPr lang="ru-RU" sz="3600" b="1" dirty="0">
                <a:solidFill>
                  <a:schemeClr val="tx1"/>
                </a:solidFill>
              </a:rPr>
              <a:t>Оценка воздействия на особо охраняемые территории и объекты </a:t>
            </a:r>
            <a:r>
              <a:rPr lang="ru-RU" sz="3600" dirty="0">
                <a:solidFill>
                  <a:schemeClr val="tx1"/>
                </a:solidFill>
              </a:rPr>
              <a:t>выполняется на основе материалов инженерно-экологических </a:t>
            </a:r>
            <a:r>
              <a:rPr lang="ru-RU" sz="3600" dirty="0" smtClean="0">
                <a:solidFill>
                  <a:schemeClr val="tx1"/>
                </a:solidFill>
              </a:rPr>
              <a:t>изысканий.</a:t>
            </a:r>
            <a:endParaRPr lang="ru-RU" sz="3600" dirty="0">
              <a:solidFill>
                <a:schemeClr val="tx1"/>
              </a:solidFill>
            </a:endParaRPr>
          </a:p>
          <a:p>
            <a:pPr marL="0" indent="0">
              <a:spcBef>
                <a:spcPts val="0"/>
              </a:spcBef>
            </a:pPr>
            <a:endParaRPr lang="ru-RU" sz="4000" dirty="0"/>
          </a:p>
          <a:p>
            <a:endParaRPr lang="ru-RU" b="1" i="1" dirty="0" smtClean="0"/>
          </a:p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23528" y="2564904"/>
            <a:ext cx="3388660" cy="2139518"/>
          </a:xfrm>
        </p:spPr>
        <p:txBody>
          <a:bodyPr/>
          <a:lstStyle/>
          <a:p>
            <a:r>
              <a:rPr lang="ru-RU" dirty="0">
                <a:solidFill>
                  <a:schemeClr val="tx1"/>
                </a:solidFill>
              </a:rPr>
              <a:t>Э</a:t>
            </a:r>
            <a:r>
              <a:rPr lang="ru-RU" dirty="0" smtClean="0">
                <a:solidFill>
                  <a:schemeClr val="tx1"/>
                </a:solidFill>
              </a:rPr>
              <a:t>та </a:t>
            </a:r>
            <a:r>
              <a:rPr lang="ru-RU" dirty="0">
                <a:solidFill>
                  <a:schemeClr val="tx1"/>
                </a:solidFill>
              </a:rPr>
              <a:t>часть проектной документации выполняет функции ОВОС, и при ее разработке должна использоваться соответствующая нормативная база.</a:t>
            </a:r>
          </a:p>
        </p:txBody>
      </p:sp>
    </p:spTree>
    <p:extLst>
      <p:ext uri="{BB962C8B-B14F-4D97-AF65-F5344CB8AC3E}">
        <p14:creationId xmlns:p14="http://schemas.microsoft.com/office/powerpoint/2010/main" val="961621276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692696"/>
            <a:ext cx="3636085" cy="1258493"/>
          </a:xfrm>
        </p:spPr>
        <p:txBody>
          <a:bodyPr/>
          <a:lstStyle/>
          <a:p>
            <a:r>
              <a:rPr lang="ru-RU" sz="2400" i="1" dirty="0">
                <a:solidFill>
                  <a:schemeClr val="tx1"/>
                </a:solidFill>
              </a:rPr>
              <a:t>Результаты оценки воздействия на атмосферный воздух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5505792"/>
          </a:xfrm>
        </p:spPr>
        <p:txBody>
          <a:bodyPr>
            <a:noAutofit/>
          </a:bodyPr>
          <a:lstStyle/>
          <a:p>
            <a:pPr algn="just"/>
            <a:r>
              <a:rPr lang="ru-RU" sz="1100" b="1" i="1" dirty="0">
                <a:solidFill>
                  <a:schemeClr val="tx1"/>
                </a:solidFill>
              </a:rPr>
              <a:t>Характеристика уровня загрязнения атмосферного воздуха в районе расположения объекта</a:t>
            </a:r>
            <a:r>
              <a:rPr lang="ru-RU" sz="1100" dirty="0">
                <a:solidFill>
                  <a:schemeClr val="tx1"/>
                </a:solidFill>
              </a:rPr>
              <a:t> подразумевает краткое изложение результатов мониторинга или (при размещении объекта вне городов или существующих производственных зон) опробования состояния атмосферного воздуха в районе проектируемого объекта в рамках инженерно-экологических изысканий. Однако механизм учета фактических уровней загрязнения воздуха отсутствует, т.к. в расчетах рассеивания выбросов загрязняющих веществ фоновые концентрации, согласно принятой </a:t>
            </a:r>
            <a:r>
              <a:rPr lang="ru-RU" sz="1100" dirty="0" smtClean="0">
                <a:solidFill>
                  <a:schemeClr val="tx1"/>
                </a:solidFill>
              </a:rPr>
              <a:t>методики, </a:t>
            </a:r>
            <a:r>
              <a:rPr lang="ru-RU" sz="1100" dirty="0">
                <a:solidFill>
                  <a:schemeClr val="tx1"/>
                </a:solidFill>
              </a:rPr>
              <a:t>принимаются на основании справок, выдаваемых территориальными органами Росгидромета</a:t>
            </a:r>
            <a:r>
              <a:rPr lang="ru-RU" sz="1100" dirty="0" smtClean="0">
                <a:solidFill>
                  <a:schemeClr val="tx1"/>
                </a:solidFill>
              </a:rPr>
              <a:t>.</a:t>
            </a:r>
          </a:p>
          <a:p>
            <a:pPr algn="just"/>
            <a:r>
              <a:rPr lang="ru-RU" sz="1100" b="1" i="1" dirty="0">
                <a:solidFill>
                  <a:schemeClr val="tx1"/>
                </a:solidFill>
              </a:rPr>
              <a:t>Условия расчета выбросов загрязняющих веществ в атмосферу при строительстве объекта</a:t>
            </a:r>
            <a:r>
              <a:rPr lang="ru-RU" sz="1100" dirty="0" smtClean="0">
                <a:solidFill>
                  <a:schemeClr val="tx1"/>
                </a:solidFill>
              </a:rPr>
              <a:t>. </a:t>
            </a:r>
            <a:r>
              <a:rPr lang="ru-RU" sz="1100" dirty="0">
                <a:solidFill>
                  <a:schemeClr val="tx1"/>
                </a:solidFill>
              </a:rPr>
              <a:t>Нормирование выбросов, т.е. определение объемов их выделения от технологического оборудования осуществляется согласно методикам, включаемым в Перечни документов по расчету выделений (выбросов) загрязняющих веществ в атмосферный воздух, рекомендованные к использованию </a:t>
            </a:r>
            <a:r>
              <a:rPr lang="ru-RU" sz="1100" dirty="0" err="1">
                <a:solidFill>
                  <a:schemeClr val="tx1"/>
                </a:solidFill>
              </a:rPr>
              <a:t>Ростехнадзором</a:t>
            </a:r>
            <a:r>
              <a:rPr lang="ru-RU" sz="1100" dirty="0">
                <a:solidFill>
                  <a:schemeClr val="tx1"/>
                </a:solidFill>
              </a:rPr>
              <a:t>. В данном пункте приводятся сведения об использованных методиках. </a:t>
            </a:r>
            <a:endParaRPr lang="ru-RU" sz="1100" dirty="0" smtClean="0">
              <a:solidFill>
                <a:schemeClr val="tx1"/>
              </a:solidFill>
            </a:endParaRPr>
          </a:p>
          <a:p>
            <a:pPr algn="just"/>
            <a:r>
              <a:rPr lang="ru-RU" sz="1100" b="1" i="1" dirty="0">
                <a:solidFill>
                  <a:schemeClr val="tx1"/>
                </a:solidFill>
              </a:rPr>
              <a:t>Параметры расчета приземных концентраций загрязняющих веществ от выбросов при строительстве объекта</a:t>
            </a:r>
            <a:r>
              <a:rPr lang="ru-RU" sz="1100" dirty="0">
                <a:solidFill>
                  <a:schemeClr val="tx1"/>
                </a:solidFill>
              </a:rPr>
              <a:t>. Даются сведения о программном обеспечении, использованном для расчета выбросов загрязняющих веществ, а также о принятых климатических </a:t>
            </a:r>
            <a:r>
              <a:rPr lang="ru-RU" sz="1100" dirty="0" smtClean="0">
                <a:solidFill>
                  <a:schemeClr val="tx1"/>
                </a:solidFill>
              </a:rPr>
              <a:t>параметрах.</a:t>
            </a:r>
            <a:endParaRPr lang="ru-RU" sz="1100" dirty="0">
              <a:solidFill>
                <a:schemeClr val="tx1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83568" y="3429000"/>
            <a:ext cx="3388660" cy="213951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852936"/>
            <a:ext cx="3981812" cy="2843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537244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3636085" cy="1258493"/>
          </a:xfrm>
        </p:spPr>
        <p:txBody>
          <a:bodyPr/>
          <a:lstStyle/>
          <a:p>
            <a:r>
              <a:rPr lang="ru-RU" sz="2000" i="1" dirty="0">
                <a:solidFill>
                  <a:schemeClr val="tx1"/>
                </a:solidFill>
              </a:rPr>
              <a:t>Результаты оценки воздействия на поверхностные и подземные воды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868144" y="404664"/>
            <a:ext cx="3024336" cy="5976664"/>
          </a:xfrm>
        </p:spPr>
        <p:txBody>
          <a:bodyPr>
            <a:normAutofit fontScale="55000" lnSpcReduction="20000"/>
          </a:bodyPr>
          <a:lstStyle/>
          <a:p>
            <a:pPr algn="just"/>
            <a:r>
              <a:rPr lang="ru-RU" dirty="0">
                <a:solidFill>
                  <a:schemeClr val="tx1"/>
                </a:solidFill>
              </a:rPr>
              <a:t>Х</a:t>
            </a:r>
            <a:r>
              <a:rPr lang="ru-RU" dirty="0" smtClean="0">
                <a:solidFill>
                  <a:schemeClr val="tx1"/>
                </a:solidFill>
              </a:rPr>
              <a:t>арактеризуется </a:t>
            </a:r>
            <a:r>
              <a:rPr lang="ru-RU" dirty="0">
                <a:solidFill>
                  <a:schemeClr val="tx1"/>
                </a:solidFill>
              </a:rPr>
              <a:t>воздействие объекта на водные объекты через его баланс водопотребления и водоотведения. Описывается водопотребление в рамках соответствующих технологических процессов: для каких целей используется вода, в каких количествах, какие существуют требования к ее качеству и за счет каких источников потребности будут удовлетворяться. Источники водоснабжения должны быть лицензированными (сертифицированными), а показатели качества воды подтверждены анализами. Аналогичным образом характеризуется водоотведение: перечисляются источники стоков и технологические процессы, приводящие к их образованию, их количественные и качественные параметры сточных вод, способы и места очистки и утилизации, с документальным подтверждением технических возможностей очистных устройств или приложением копий договоров о приеме сточных вод лицензированными предприятиями. Примерная форма представления сведений о водопотреблении и водоотведении – </a:t>
            </a:r>
            <a:r>
              <a:rPr lang="ru-RU" dirty="0" smtClean="0">
                <a:solidFill>
                  <a:schemeClr val="tx1"/>
                </a:solidFill>
              </a:rPr>
              <a:t>таблица слева.</a:t>
            </a:r>
          </a:p>
          <a:p>
            <a:endParaRPr lang="ru-RU" dirty="0">
              <a:solidFill>
                <a:schemeClr val="tx1"/>
              </a:solidFill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5645580"/>
              </p:ext>
            </p:extLst>
          </p:nvPr>
        </p:nvGraphicFramePr>
        <p:xfrm>
          <a:off x="539553" y="2660566"/>
          <a:ext cx="5328594" cy="3232203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786131"/>
                <a:gridCol w="438004"/>
                <a:gridCol w="126776"/>
                <a:gridCol w="282390"/>
                <a:gridCol w="382922"/>
                <a:gridCol w="360040"/>
                <a:gridCol w="144016"/>
                <a:gridCol w="648072"/>
                <a:gridCol w="1010938"/>
                <a:gridCol w="1149305"/>
              </a:tblGrid>
              <a:tr h="117157">
                <a:tc gridSpan="10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Водопотребление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676" marR="41676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34314"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Потреби-</a:t>
                      </a:r>
                      <a:r>
                        <a:rPr lang="ru-RU" sz="1000" dirty="0" err="1" smtClean="0">
                          <a:effectLst/>
                        </a:rPr>
                        <a:t>тель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676" marR="41676" marT="0" marB="0"/>
                </a:tc>
                <a:tc rowSpan="3"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режим </a:t>
                      </a:r>
                      <a:r>
                        <a:rPr lang="ru-RU" sz="1000" dirty="0" smtClean="0">
                          <a:effectLst/>
                        </a:rPr>
                        <a:t>водо-потреб-</a:t>
                      </a:r>
                      <a:r>
                        <a:rPr lang="ru-RU" sz="1000" dirty="0" err="1" smtClean="0">
                          <a:effectLst/>
                        </a:rPr>
                        <a:t>ления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676" marR="41676" marT="0" marB="0"/>
                </a:tc>
                <a:tc rowSpan="3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кол-во потребляемой воды, м</a:t>
                      </a:r>
                      <a:r>
                        <a:rPr lang="ru-RU" sz="1000" baseline="30000" dirty="0">
                          <a:effectLst/>
                        </a:rPr>
                        <a:t>3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676" marR="41676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особые требования к качеству воды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676" marR="41676" marT="0" marB="0"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используемый источник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676" marR="41676" marT="0" marB="0"/>
                </a:tc>
              </a:tr>
              <a:tr h="11715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всего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676" marR="41676" marT="0" marB="0"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в том числе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676" marR="41676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86482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свежая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676" marR="41676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оборотная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676" marR="41676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5821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676" marR="41676" marT="0" marB="0"/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676" marR="41676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676" marR="41676" marT="0" marB="0"/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676" marR="41676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676" marR="41676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676" marR="4167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676" marR="41676" marT="0" marB="0"/>
                </a:tc>
              </a:tr>
              <a:tr h="117157">
                <a:tc gridSpan="10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Водоотведение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676" marR="41676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17157">
                <a:tc row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Места </a:t>
                      </a:r>
                      <a:r>
                        <a:rPr lang="ru-RU" sz="1000" dirty="0" err="1" smtClean="0">
                          <a:effectLst/>
                        </a:rPr>
                        <a:t>образова-ния</a:t>
                      </a:r>
                      <a:r>
                        <a:rPr lang="ru-RU" sz="1000" dirty="0" smtClean="0">
                          <a:effectLst/>
                        </a:rPr>
                        <a:t> </a:t>
                      </a:r>
                      <a:r>
                        <a:rPr lang="ru-RU" sz="1000" dirty="0">
                          <a:effectLst/>
                        </a:rPr>
                        <a:t>стоков и режим водо-отведения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676" marR="41676" marT="0" marB="0"/>
                </a:tc>
                <a:tc gridSpan="7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Кол-во отводимых сточных вод, м</a:t>
                      </a:r>
                      <a:r>
                        <a:rPr lang="ru-RU" sz="1000" baseline="30000">
                          <a:effectLst/>
                        </a:rPr>
                        <a:t>3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676" marR="41676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безвозвратные потери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676" marR="41676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температура сточных вод, </a:t>
                      </a:r>
                      <a:r>
                        <a:rPr lang="ru-RU" sz="1000">
                          <a:effectLst/>
                          <a:sym typeface="Symbol"/>
                        </a:rPr>
                        <a:t></a:t>
                      </a:r>
                      <a:r>
                        <a:rPr lang="ru-RU" sz="1000">
                          <a:effectLst/>
                        </a:rPr>
                        <a:t>С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676" marR="41676" marT="0" marB="0"/>
                </a:tc>
              </a:tr>
              <a:tr h="23431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всего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676" marR="41676" marT="0" marB="0"/>
                </a:tc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В </a:t>
                      </a:r>
                      <a:r>
                        <a:rPr lang="ru-RU" sz="1000" dirty="0" err="1">
                          <a:effectLst/>
                        </a:rPr>
                        <a:t>т.ч</a:t>
                      </a:r>
                      <a:r>
                        <a:rPr lang="ru-RU" sz="1000" dirty="0">
                          <a:effectLst/>
                        </a:rPr>
                        <a:t>. по местам утилизации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676" marR="41676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82009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676" marR="41676" marT="0" marB="0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7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676" marR="4167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676" marR="41676" marT="0" marB="0"/>
                </a:tc>
                <a:tc gridSpan="2">
                  <a:txBody>
                    <a:bodyPr/>
                    <a:lstStyle/>
                    <a:p>
                      <a:endParaRPr lang="ru-RU" sz="1000" dirty="0"/>
                    </a:p>
                  </a:txBody>
                  <a:tcPr marL="41676" marR="41676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000" dirty="0"/>
                    </a:p>
                  </a:txBody>
                  <a:tcPr marL="41676" marR="41676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676" marR="41676" marT="0" marB="0"/>
                </a:tc>
              </a:tr>
              <a:tr h="1535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 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676" marR="4167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 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676" marR="41676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 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676" marR="41676" marT="0" marB="0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676" marR="4167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 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676" marR="41676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 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676" marR="41676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 </a:t>
                      </a:r>
                      <a:endParaRPr lang="ru-RU" sz="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676" marR="4167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 </a:t>
                      </a:r>
                      <a:endParaRPr lang="ru-RU" sz="7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676" marR="4167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 </a:t>
                      </a:r>
                      <a:endParaRPr lang="ru-RU" sz="7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676" marR="41676" marT="0" marB="0"/>
                </a:tc>
              </a:tr>
            </a:tbl>
          </a:graphicData>
        </a:graphic>
      </p:graphicFrame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611560" y="2081173"/>
            <a:ext cx="518457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Примерная форма представления сведений о водопотреблении и водоотведении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9108919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5040560" cy="936104"/>
          </a:xfrm>
        </p:spPr>
        <p:txBody>
          <a:bodyPr/>
          <a:lstStyle/>
          <a:p>
            <a:r>
              <a:rPr lang="ru-RU" sz="2000" i="1" dirty="0">
                <a:solidFill>
                  <a:schemeClr val="tx1"/>
                </a:solidFill>
              </a:rPr>
              <a:t>Результаты оценки воздействия на поверхностные и подземные </a:t>
            </a:r>
            <a:r>
              <a:rPr lang="ru-RU" sz="2000" i="1" dirty="0" smtClean="0">
                <a:solidFill>
                  <a:schemeClr val="tx1"/>
                </a:solidFill>
              </a:rPr>
              <a:t>воды (продолжение)</a:t>
            </a: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516216" y="332656"/>
            <a:ext cx="2448272" cy="6120680"/>
          </a:xfrm>
        </p:spPr>
        <p:txBody>
          <a:bodyPr>
            <a:normAutofit fontScale="62500" lnSpcReduction="20000"/>
          </a:bodyPr>
          <a:lstStyle/>
          <a:p>
            <a:pPr algn="just"/>
            <a:r>
              <a:rPr lang="ru-RU" b="1" i="1" dirty="0">
                <a:solidFill>
                  <a:schemeClr val="tx1"/>
                </a:solidFill>
              </a:rPr>
              <a:t>Характеристика сточных вод объекта</a:t>
            </a:r>
            <a:r>
              <a:rPr lang="ru-RU" dirty="0">
                <a:solidFill>
                  <a:schemeClr val="tx1"/>
                </a:solidFill>
              </a:rPr>
              <a:t> дается отдельно для этапов его строительства (включая при необходимости разные периоды строительства) и эксплуатации. На основании </a:t>
            </a:r>
            <a:r>
              <a:rPr lang="ru-RU" dirty="0" smtClean="0">
                <a:solidFill>
                  <a:schemeClr val="tx1"/>
                </a:solidFill>
              </a:rPr>
              <a:t>нормативов, </a:t>
            </a:r>
            <a:r>
              <a:rPr lang="ru-RU" dirty="0">
                <a:solidFill>
                  <a:schemeClr val="tx1"/>
                </a:solidFill>
              </a:rPr>
              <a:t>исходя из принятых технологий и мощности объекта, определяется количество и состав сточных вод, в </a:t>
            </a:r>
            <a:r>
              <a:rPr lang="ru-RU" dirty="0" err="1">
                <a:solidFill>
                  <a:schemeClr val="tx1"/>
                </a:solidFill>
              </a:rPr>
              <a:t>т.ч</a:t>
            </a:r>
            <a:r>
              <a:rPr lang="ru-RU" dirty="0">
                <a:solidFill>
                  <a:schemeClr val="tx1"/>
                </a:solidFill>
              </a:rPr>
              <a:t>. производственных, хозяйственно-бытовых и поверхностного стока; пример – таблица </a:t>
            </a:r>
            <a:r>
              <a:rPr lang="ru-RU" dirty="0" smtClean="0">
                <a:solidFill>
                  <a:schemeClr val="tx1"/>
                </a:solidFill>
              </a:rPr>
              <a:t>слева.</a:t>
            </a:r>
          </a:p>
          <a:p>
            <a:pPr algn="just"/>
            <a:r>
              <a:rPr lang="ru-RU" dirty="0">
                <a:solidFill>
                  <a:schemeClr val="tx1"/>
                </a:solidFill>
              </a:rPr>
              <a:t>Объемы поверхностного стока определяются исходя из климатических характеристик и коэффициента стока (для водонепроницаемых покрытий 0,6−0,8; для грунтовых поверхностей 0,2; для газонов </a:t>
            </a:r>
            <a:r>
              <a:rPr lang="ru-RU" dirty="0" smtClean="0">
                <a:solidFill>
                  <a:schemeClr val="tx1"/>
                </a:solidFill>
              </a:rPr>
              <a:t>0,1.</a:t>
            </a:r>
            <a:endParaRPr lang="ru-RU" dirty="0">
              <a:solidFill>
                <a:schemeClr val="tx1"/>
              </a:solidFill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6884589"/>
              </p:ext>
            </p:extLst>
          </p:nvPr>
        </p:nvGraphicFramePr>
        <p:xfrm>
          <a:off x="323528" y="2060848"/>
          <a:ext cx="5904658" cy="430238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62110"/>
                <a:gridCol w="673758"/>
                <a:gridCol w="673758"/>
                <a:gridCol w="673758"/>
                <a:gridCol w="673758"/>
                <a:gridCol w="673758"/>
                <a:gridCol w="673758"/>
              </a:tblGrid>
              <a:tr h="124426">
                <a:tc rowSpan="2"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Площадь стока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692" marR="56692" marT="0" marB="0" anchor="ctr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Дождевой сток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692" marR="56692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Талый сток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692" marR="56692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2212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Взвешен-ные вещества, мг/дм</a:t>
                      </a:r>
                      <a:r>
                        <a:rPr lang="ru-RU" sz="1000" baseline="30000">
                          <a:effectLst/>
                        </a:rPr>
                        <a:t>3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692" marR="566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БПК</a:t>
                      </a:r>
                      <a:r>
                        <a:rPr lang="ru-RU" sz="1000" baseline="-25000">
                          <a:effectLst/>
                        </a:rPr>
                        <a:t>20</a:t>
                      </a:r>
                      <a:r>
                        <a:rPr lang="ru-RU" sz="1000">
                          <a:effectLst/>
                        </a:rPr>
                        <a:t>, мг/дм</a:t>
                      </a:r>
                      <a:r>
                        <a:rPr lang="ru-RU" sz="1000" baseline="30000">
                          <a:effectLst/>
                        </a:rPr>
                        <a:t>3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692" marR="566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нефте-продукты, мг/дм</a:t>
                      </a:r>
                      <a:r>
                        <a:rPr lang="ru-RU" sz="1000" baseline="30000">
                          <a:effectLst/>
                        </a:rPr>
                        <a:t>3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692" marR="566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Взвешен-ные вещества, мг/дм</a:t>
                      </a:r>
                      <a:r>
                        <a:rPr lang="ru-RU" sz="1000" baseline="30000">
                          <a:effectLst/>
                        </a:rPr>
                        <a:t>3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692" marR="566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БПК</a:t>
                      </a:r>
                      <a:r>
                        <a:rPr lang="ru-RU" sz="1000" baseline="-25000">
                          <a:effectLst/>
                        </a:rPr>
                        <a:t>20</a:t>
                      </a:r>
                      <a:r>
                        <a:rPr lang="ru-RU" sz="1000">
                          <a:effectLst/>
                        </a:rPr>
                        <a:t>, мг/дм</a:t>
                      </a:r>
                      <a:r>
                        <a:rPr lang="ru-RU" sz="1000" baseline="30000">
                          <a:effectLst/>
                        </a:rPr>
                        <a:t>3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692" marR="566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нефте-продукты, мг/дм</a:t>
                      </a:r>
                      <a:r>
                        <a:rPr lang="ru-RU" sz="1000" baseline="30000">
                          <a:effectLst/>
                        </a:rPr>
                        <a:t>3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692" marR="56692" marT="0" marB="0" anchor="ctr"/>
                </a:tc>
              </a:tr>
              <a:tr h="1368681">
                <a:tc>
                  <a:txBody>
                    <a:bodyPr/>
                    <a:lstStyle/>
                    <a:p>
                      <a:pPr algn="just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Участки селитебной территории с высоким уровнем благоустройства и регулярной механизиро-ванной уборкой дорожных покрытий (центральная часть города с административными зданиями, торговыми и учебными центрами)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692" marR="566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400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692" marR="566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40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692" marR="566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8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692" marR="566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2000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692" marR="566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70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692" marR="566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20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6692" marR="56692" marT="0" marB="0" anchor="ctr"/>
                </a:tc>
              </a:tr>
              <a:tr h="248851">
                <a:tc>
                  <a:txBody>
                    <a:bodyPr/>
                    <a:lstStyle/>
                    <a:p>
                      <a:pPr algn="just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Современная жилая застройка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692" marR="566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650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692" marR="566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60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692" marR="566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12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692" marR="566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2500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692" marR="566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100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692" marR="566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20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692" marR="56692" marT="0" marB="0" anchor="ctr"/>
                </a:tc>
              </a:tr>
              <a:tr h="373277">
                <a:tc>
                  <a:txBody>
                    <a:bodyPr/>
                    <a:lstStyle/>
                    <a:p>
                      <a:pPr algn="just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Магистральные улицы с интенсивным движением транспорта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692" marR="566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1000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692" marR="566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80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692" marR="566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20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692" marR="566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3000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692" marR="566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120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692" marR="566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25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692" marR="56692" marT="0" marB="0" anchor="ctr"/>
                </a:tc>
              </a:tr>
              <a:tr h="497702">
                <a:tc>
                  <a:txBody>
                    <a:bodyPr/>
                    <a:lstStyle/>
                    <a:p>
                      <a:pPr algn="just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Территории, прилегающие к </a:t>
                      </a:r>
                      <a:r>
                        <a:rPr lang="ru-RU" sz="1000" spc="-10">
                          <a:effectLst/>
                        </a:rPr>
                        <a:t>промышленным предприятиям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692" marR="566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2000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692" marR="566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90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692" marR="566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18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692" marR="566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4000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692" marR="566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150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692" marR="566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25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692" marR="56692" marT="0" marB="0" anchor="ctr"/>
                </a:tc>
              </a:tr>
              <a:tr h="248851">
                <a:tc>
                  <a:txBody>
                    <a:bodyPr/>
                    <a:lstStyle/>
                    <a:p>
                      <a:pPr algn="just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Кровли зданий и сооружений 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692" marR="566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&lt; 20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692" marR="566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&lt; 10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692" marR="566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0,01−0,7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692" marR="566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&lt; 20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692" marR="566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&lt; 10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692" marR="566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0,01−0,7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692" marR="56692" marT="0" marB="0" anchor="ctr"/>
                </a:tc>
              </a:tr>
              <a:tr h="622128">
                <a:tc>
                  <a:txBody>
                    <a:bodyPr/>
                    <a:lstStyle/>
                    <a:p>
                      <a:pPr algn="just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Территории с преобладанием индивидуальной жилой застройки; газоны и зеленые насаждения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692" marR="566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300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692" marR="566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60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692" marR="566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&lt; 1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692" marR="566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1500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692" marR="566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100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692" marR="566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&lt; 1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692" marR="56692" marT="0" marB="0" anchor="ctr"/>
                </a:tc>
              </a:tr>
            </a:tbl>
          </a:graphicData>
        </a:graphic>
      </p:graphicFrame>
      <p:sp>
        <p:nvSpPr>
          <p:cNvPr id="6" name="Rectangle 1"/>
          <p:cNvSpPr>
            <a:spLocks noGrp="1" noChangeArrowheads="1"/>
          </p:cNvSpPr>
          <p:nvPr>
            <p:ph type="body" sz="half" idx="2"/>
          </p:nvPr>
        </p:nvSpPr>
        <p:spPr bwMode="auto">
          <a:xfrm>
            <a:off x="251520" y="1772816"/>
            <a:ext cx="4922951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Характеристика поверхностного стока с селитебных территорий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1522946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620688"/>
            <a:ext cx="3636085" cy="1258493"/>
          </a:xfrm>
        </p:spPr>
        <p:txBody>
          <a:bodyPr/>
          <a:lstStyle/>
          <a:p>
            <a:r>
              <a:rPr lang="ru-RU" sz="2000" i="1" dirty="0">
                <a:solidFill>
                  <a:schemeClr val="tx1"/>
                </a:solidFill>
              </a:rPr>
              <a:t>Воздействие проектируемых объектов на территорию и условия землепользования</a:t>
            </a:r>
            <a:r>
              <a:rPr lang="ru-RU" sz="20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04048" y="332656"/>
            <a:ext cx="4032448" cy="6120680"/>
          </a:xfrm>
        </p:spPr>
        <p:txBody>
          <a:bodyPr>
            <a:noAutofit/>
          </a:bodyPr>
          <a:lstStyle/>
          <a:p>
            <a:pPr algn="just"/>
            <a:r>
              <a:rPr lang="ru-RU" sz="1050" dirty="0">
                <a:solidFill>
                  <a:schemeClr val="tx1"/>
                </a:solidFill>
              </a:rPr>
              <a:t>Х</a:t>
            </a:r>
            <a:r>
              <a:rPr lang="ru-RU" sz="1050" dirty="0" smtClean="0">
                <a:solidFill>
                  <a:schemeClr val="tx1"/>
                </a:solidFill>
              </a:rPr>
              <a:t>арактеризуется </a:t>
            </a:r>
            <a:r>
              <a:rPr lang="ru-RU" sz="1050" dirty="0">
                <a:solidFill>
                  <a:schemeClr val="tx1"/>
                </a:solidFill>
              </a:rPr>
              <a:t>в таблице, представляющей сведения об изымаемых землях и их распределении по проектируемым объектам, землепользователям и угодьям (таблица </a:t>
            </a:r>
            <a:r>
              <a:rPr lang="ru-RU" sz="1050" dirty="0" smtClean="0">
                <a:solidFill>
                  <a:schemeClr val="tx1"/>
                </a:solidFill>
              </a:rPr>
              <a:t>слева). </a:t>
            </a:r>
            <a:r>
              <a:rPr lang="ru-RU" sz="1050" dirty="0">
                <a:solidFill>
                  <a:schemeClr val="tx1"/>
                </a:solidFill>
              </a:rPr>
              <a:t>Число категорий земель может быть увеличено (существующая застройка, пастбища, сенокосы и др</a:t>
            </a:r>
            <a:r>
              <a:rPr lang="ru-RU" sz="1050" dirty="0" smtClean="0">
                <a:solidFill>
                  <a:schemeClr val="tx1"/>
                </a:solidFill>
              </a:rPr>
              <a:t>.).</a:t>
            </a:r>
          </a:p>
          <a:p>
            <a:pPr algn="just"/>
            <a:r>
              <a:rPr lang="ru-RU" sz="1050" dirty="0">
                <a:solidFill>
                  <a:schemeClr val="tx1"/>
                </a:solidFill>
              </a:rPr>
              <a:t>Оценка воздействия проектируемого объекта на характер землепользования </a:t>
            </a:r>
            <a:r>
              <a:rPr lang="ru-RU" sz="1050" dirty="0" smtClean="0">
                <a:solidFill>
                  <a:schemeClr val="tx1"/>
                </a:solidFill>
              </a:rPr>
              <a:t>должна </a:t>
            </a:r>
            <a:r>
              <a:rPr lang="ru-RU" sz="1050" dirty="0">
                <a:solidFill>
                  <a:schemeClr val="tx1"/>
                </a:solidFill>
              </a:rPr>
              <a:t>отражать:</a:t>
            </a:r>
          </a:p>
          <a:p>
            <a:pPr algn="just"/>
            <a:r>
              <a:rPr lang="ru-RU" sz="1050" dirty="0">
                <a:solidFill>
                  <a:schemeClr val="tx1"/>
                </a:solidFill>
              </a:rPr>
              <a:t>- местоположение и площадь земель, отчуждаемых для строительства, в </a:t>
            </a:r>
            <a:r>
              <a:rPr lang="ru-RU" sz="1050" dirty="0" err="1">
                <a:solidFill>
                  <a:schemeClr val="tx1"/>
                </a:solidFill>
              </a:rPr>
              <a:t>т.ч</a:t>
            </a:r>
            <a:r>
              <a:rPr lang="ru-RU" sz="1050" dirty="0">
                <a:solidFill>
                  <a:schemeClr val="tx1"/>
                </a:solidFill>
              </a:rPr>
              <a:t>. по землепользователям;</a:t>
            </a:r>
          </a:p>
          <a:p>
            <a:pPr algn="just"/>
            <a:r>
              <a:rPr lang="ru-RU" sz="1050" dirty="0">
                <a:solidFill>
                  <a:schemeClr val="tx1"/>
                </a:solidFill>
              </a:rPr>
              <a:t>- местоположение, площадь и характер нарушения земель в процессе строительства и эксплуатации объекта;</a:t>
            </a:r>
          </a:p>
          <a:p>
            <a:pPr algn="just"/>
            <a:r>
              <a:rPr lang="ru-RU" sz="1050" dirty="0">
                <a:solidFill>
                  <a:schemeClr val="tx1"/>
                </a:solidFill>
              </a:rPr>
              <a:t>- площади сокращения территорий конкретных землепользователей, занимающихся сельскохозяйственным производством или другим видом хозяйственной деятельности;</a:t>
            </a:r>
          </a:p>
          <a:p>
            <a:pPr algn="just"/>
            <a:r>
              <a:rPr lang="ru-RU" sz="1050" dirty="0">
                <a:solidFill>
                  <a:schemeClr val="tx1"/>
                </a:solidFill>
              </a:rPr>
              <a:t>- возможное территориальное разобщение земель района;</a:t>
            </a:r>
          </a:p>
          <a:p>
            <a:pPr algn="just"/>
            <a:r>
              <a:rPr lang="ru-RU" sz="1050" dirty="0">
                <a:solidFill>
                  <a:schemeClr val="tx1"/>
                </a:solidFill>
              </a:rPr>
              <a:t>- нормативную цену и стоимость земельных участков, предполагаемых к изъятию для строительства и эксплуатации объекта.</a:t>
            </a:r>
          </a:p>
          <a:p>
            <a:pPr algn="just"/>
            <a:r>
              <a:rPr lang="ru-RU" sz="1050" dirty="0">
                <a:solidFill>
                  <a:schemeClr val="tx1"/>
                </a:solidFill>
              </a:rPr>
              <a:t>Изменение структуры землепользования в районе строительства не только выводит часть земель из сельскохозяйственного или лесохозяйственного использования, но также может ухудшать условия ведения хозяйства вследствие фрагментации угодий и затруднения доступа к ним. Предотвращение или сведение к минимуму таких эффектов, в сочетании с размещением производственных объектов на наименее ценных угодьях, делает их размещение на местности довольно сложной задачей. Эта задача решается совместно представителями инициатора строительства и землепользователей, при участии местных администраций. Решение оформляется в виде акта выбора земельных участков, утверждаемого главой районной администрации.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83568" y="3933056"/>
            <a:ext cx="3388660" cy="2139518"/>
          </a:xfrm>
        </p:spPr>
        <p:txBody>
          <a:bodyPr/>
          <a:lstStyle/>
          <a:p>
            <a:endParaRPr lang="ru-RU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8083434"/>
              </p:ext>
            </p:extLst>
          </p:nvPr>
        </p:nvGraphicFramePr>
        <p:xfrm>
          <a:off x="251520" y="2204865"/>
          <a:ext cx="4752529" cy="420181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46122"/>
                <a:gridCol w="433998"/>
                <a:gridCol w="98211"/>
                <a:gridCol w="397289"/>
                <a:gridCol w="330528"/>
                <a:gridCol w="396821"/>
                <a:gridCol w="397289"/>
                <a:gridCol w="397289"/>
                <a:gridCol w="396821"/>
                <a:gridCol w="430436"/>
                <a:gridCol w="430436"/>
                <a:gridCol w="397289"/>
              </a:tblGrid>
              <a:tr h="504055">
                <a:tc rowSpan="3">
                  <a:txBody>
                    <a:bodyPr/>
                    <a:lstStyle/>
                    <a:p>
                      <a:pPr marL="0" marR="127000" algn="ctr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950" dirty="0">
                          <a:effectLst/>
                        </a:rPr>
                        <a:t>Назначение земель</a:t>
                      </a:r>
                      <a:endParaRPr lang="ru-RU" sz="9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6802" marR="26802" marT="0" marB="0"/>
                </a:tc>
                <a:tc rowSpan="3">
                  <a:txBody>
                    <a:bodyPr/>
                    <a:lstStyle/>
                    <a:p>
                      <a:pPr marL="0" marR="127000" algn="ctr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950" dirty="0">
                          <a:effectLst/>
                        </a:rPr>
                        <a:t>Размеры, м</a:t>
                      </a:r>
                      <a:endParaRPr lang="ru-RU" sz="9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6802" marR="26802" marT="0" marB="0"/>
                </a:tc>
                <a:tc rowSpan="3" gridSpan="2">
                  <a:txBody>
                    <a:bodyPr/>
                    <a:lstStyle/>
                    <a:p>
                      <a:pPr marL="0" marR="127000" algn="ctr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950" dirty="0">
                          <a:effectLst/>
                        </a:rPr>
                        <a:t>Всего </a:t>
                      </a:r>
                      <a:endParaRPr lang="ru-RU" sz="950" dirty="0" smtClean="0">
                        <a:effectLst/>
                      </a:endParaRPr>
                    </a:p>
                    <a:p>
                      <a:pPr marL="0" marR="127000" algn="ctr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950" dirty="0" smtClean="0">
                        <a:effectLst/>
                      </a:endParaRPr>
                    </a:p>
                    <a:p>
                      <a:pPr marL="0" marR="127000" algn="ctr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950" dirty="0" smtClean="0">
                          <a:effectLst/>
                        </a:rPr>
                        <a:t>испрашивается </a:t>
                      </a:r>
                      <a:r>
                        <a:rPr lang="ru-RU" sz="950" dirty="0">
                          <a:effectLst/>
                        </a:rPr>
                        <a:t>га</a:t>
                      </a:r>
                      <a:endParaRPr lang="ru-RU" sz="9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6802" marR="26802" marT="0" marB="0"/>
                </a:tc>
                <a:tc rowSpan="3" hMerge="1">
                  <a:txBody>
                    <a:bodyPr/>
                    <a:lstStyle/>
                    <a:p>
                      <a:pPr marL="0" marR="127000" algn="ctr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9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6802" marR="26802" marT="0" marB="0"/>
                </a:tc>
                <a:tc gridSpan="4">
                  <a:txBody>
                    <a:bodyPr/>
                    <a:lstStyle/>
                    <a:p>
                      <a:pPr marL="0" marR="127000" algn="ctr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950" dirty="0">
                          <a:effectLst/>
                        </a:rPr>
                        <a:t>Испрашивается в </a:t>
                      </a:r>
                      <a:r>
                        <a:rPr lang="ru-RU" sz="950" dirty="0" smtClean="0">
                          <a:effectLst/>
                        </a:rPr>
                        <a:t>кратковременное </a:t>
                      </a:r>
                      <a:r>
                        <a:rPr lang="ru-RU" sz="950" dirty="0">
                          <a:effectLst/>
                        </a:rPr>
                        <a:t>пользование, га</a:t>
                      </a:r>
                      <a:endParaRPr lang="ru-RU" sz="9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6802" marR="26802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127000" algn="ctr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950" dirty="0">
                          <a:effectLst/>
                        </a:rPr>
                        <a:t>Испрашивается в долговременное пользование, га</a:t>
                      </a:r>
                      <a:endParaRPr lang="ru-RU" sz="9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6802" marR="26802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598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127000" algn="ctr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950" dirty="0">
                          <a:effectLst/>
                        </a:rPr>
                        <a:t>Все-</a:t>
                      </a:r>
                      <a:r>
                        <a:rPr lang="ru-RU" sz="950" dirty="0" err="1">
                          <a:effectLst/>
                        </a:rPr>
                        <a:t>го</a:t>
                      </a:r>
                      <a:endParaRPr lang="ru-RU" sz="9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6802" marR="26802" marT="0" marB="0"/>
                </a:tc>
                <a:tc gridSpan="3">
                  <a:txBody>
                    <a:bodyPr/>
                    <a:lstStyle/>
                    <a:p>
                      <a:pPr marL="0" marR="127000" algn="ctr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950">
                          <a:effectLst/>
                        </a:rPr>
                        <a:t>По угодьям</a:t>
                      </a:r>
                      <a:endParaRPr lang="ru-RU" sz="95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6802" marR="26802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127000" algn="ctr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950" dirty="0">
                          <a:effectLst/>
                        </a:rPr>
                        <a:t>Всего</a:t>
                      </a:r>
                      <a:endParaRPr lang="ru-RU" sz="9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6802" marR="26802" marT="0" marB="0"/>
                </a:tc>
                <a:tc gridSpan="3">
                  <a:txBody>
                    <a:bodyPr/>
                    <a:lstStyle/>
                    <a:p>
                      <a:pPr marL="0" marR="127000" algn="ctr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950" dirty="0">
                          <a:effectLst/>
                        </a:rPr>
                        <a:t>По угодьям</a:t>
                      </a:r>
                      <a:endParaRPr lang="ru-RU" sz="9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6802" marR="26802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36778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127000" algn="ctr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950" dirty="0" err="1">
                          <a:effectLst/>
                        </a:rPr>
                        <a:t>Паш-ня</a:t>
                      </a:r>
                      <a:endParaRPr lang="ru-RU" sz="9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6802" marR="26802" marT="0" marB="0"/>
                </a:tc>
                <a:tc>
                  <a:txBody>
                    <a:bodyPr/>
                    <a:lstStyle/>
                    <a:p>
                      <a:pPr marL="0" marR="127000" algn="ctr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950" dirty="0">
                          <a:effectLst/>
                        </a:rPr>
                        <a:t>Лес</a:t>
                      </a:r>
                      <a:endParaRPr lang="ru-RU" sz="9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6802" marR="26802" marT="0" marB="0"/>
                </a:tc>
                <a:tc>
                  <a:txBody>
                    <a:bodyPr/>
                    <a:lstStyle/>
                    <a:p>
                      <a:pPr marL="0" marR="127000" algn="ctr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950" dirty="0">
                          <a:effectLst/>
                        </a:rPr>
                        <a:t>Прочие земли</a:t>
                      </a:r>
                      <a:endParaRPr lang="ru-RU" sz="9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6802" marR="26802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127000" algn="ctr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950" dirty="0">
                          <a:effectLst/>
                        </a:rPr>
                        <a:t>пашня</a:t>
                      </a:r>
                      <a:endParaRPr lang="ru-RU" sz="9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6802" marR="26802" marT="0" marB="0"/>
                </a:tc>
                <a:tc>
                  <a:txBody>
                    <a:bodyPr/>
                    <a:lstStyle/>
                    <a:p>
                      <a:pPr marL="0" marR="127000" algn="ctr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950" dirty="0">
                          <a:effectLst/>
                        </a:rPr>
                        <a:t>Лес</a:t>
                      </a:r>
                      <a:endParaRPr lang="ru-RU" sz="9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6802" marR="26802" marT="0" marB="0"/>
                </a:tc>
                <a:tc>
                  <a:txBody>
                    <a:bodyPr/>
                    <a:lstStyle/>
                    <a:p>
                      <a:pPr marL="0" marR="127000" algn="ctr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950" dirty="0">
                          <a:effectLst/>
                        </a:rPr>
                        <a:t>Прочие земли</a:t>
                      </a:r>
                      <a:endParaRPr lang="ru-RU" sz="9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6802" marR="26802" marT="0" marB="0"/>
                </a:tc>
              </a:tr>
              <a:tr h="82912">
                <a:tc gridSpan="12">
                  <a:txBody>
                    <a:bodyPr/>
                    <a:lstStyle/>
                    <a:p>
                      <a:pPr marL="0" marR="127000" algn="ctr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Землепользователь 1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6802" marR="26802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48736">
                <a:tc>
                  <a:txBody>
                    <a:bodyPr/>
                    <a:lstStyle/>
                    <a:p>
                      <a:pPr marL="0" marR="127000" algn="ctr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Объект 1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6802" marR="26802" marT="0" marB="0"/>
                </a:tc>
                <a:tc gridSpan="2">
                  <a:txBody>
                    <a:bodyPr/>
                    <a:lstStyle/>
                    <a:p>
                      <a:pPr marL="0" marR="127000" algn="ctr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6802" marR="26802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127000" algn="ctr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6802" marR="26802" marT="0" marB="0"/>
                </a:tc>
                <a:tc>
                  <a:txBody>
                    <a:bodyPr/>
                    <a:lstStyle/>
                    <a:p>
                      <a:pPr marL="0" marR="127000" algn="ctr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6802" marR="26802" marT="0" marB="0"/>
                </a:tc>
                <a:tc>
                  <a:txBody>
                    <a:bodyPr/>
                    <a:lstStyle/>
                    <a:p>
                      <a:pPr marL="0" marR="127000" algn="ctr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6802" marR="26802" marT="0" marB="0"/>
                </a:tc>
                <a:tc>
                  <a:txBody>
                    <a:bodyPr/>
                    <a:lstStyle/>
                    <a:p>
                      <a:pPr marL="0" marR="127000" algn="ctr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6802" marR="26802" marT="0" marB="0"/>
                </a:tc>
                <a:tc>
                  <a:txBody>
                    <a:bodyPr/>
                    <a:lstStyle/>
                    <a:p>
                      <a:pPr marL="0" marR="127000" algn="ctr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6802" marR="26802" marT="0" marB="0"/>
                </a:tc>
                <a:tc>
                  <a:txBody>
                    <a:bodyPr/>
                    <a:lstStyle/>
                    <a:p>
                      <a:pPr marL="0" marR="127000" algn="ctr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6802" marR="26802" marT="0" marB="0"/>
                </a:tc>
                <a:tc>
                  <a:txBody>
                    <a:bodyPr/>
                    <a:lstStyle/>
                    <a:p>
                      <a:pPr marL="0" marR="127000" algn="ctr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6802" marR="26802" marT="0" marB="0"/>
                </a:tc>
                <a:tc>
                  <a:txBody>
                    <a:bodyPr/>
                    <a:lstStyle/>
                    <a:p>
                      <a:pPr marL="0" marR="127000" algn="ctr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6802" marR="26802" marT="0" marB="0"/>
                </a:tc>
                <a:tc>
                  <a:txBody>
                    <a:bodyPr/>
                    <a:lstStyle/>
                    <a:p>
                      <a:pPr marL="0" marR="127000" algn="ctr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6802" marR="26802" marT="0" marB="0"/>
                </a:tc>
              </a:tr>
              <a:tr h="248736">
                <a:tc>
                  <a:txBody>
                    <a:bodyPr/>
                    <a:lstStyle/>
                    <a:p>
                      <a:pPr marL="0" marR="127000" algn="ctr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Объект 2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6802" marR="26802" marT="0" marB="0"/>
                </a:tc>
                <a:tc gridSpan="2">
                  <a:txBody>
                    <a:bodyPr/>
                    <a:lstStyle/>
                    <a:p>
                      <a:pPr marL="0" marR="127000" algn="ctr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6802" marR="26802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127000" algn="ctr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6802" marR="26802" marT="0" marB="0"/>
                </a:tc>
                <a:tc>
                  <a:txBody>
                    <a:bodyPr/>
                    <a:lstStyle/>
                    <a:p>
                      <a:pPr marL="0" marR="127000" algn="ctr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6802" marR="26802" marT="0" marB="0"/>
                </a:tc>
                <a:tc>
                  <a:txBody>
                    <a:bodyPr/>
                    <a:lstStyle/>
                    <a:p>
                      <a:pPr marL="0" marR="127000" algn="ctr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6802" marR="26802" marT="0" marB="0"/>
                </a:tc>
                <a:tc>
                  <a:txBody>
                    <a:bodyPr/>
                    <a:lstStyle/>
                    <a:p>
                      <a:pPr marL="0" marR="127000" algn="ctr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6802" marR="26802" marT="0" marB="0"/>
                </a:tc>
                <a:tc>
                  <a:txBody>
                    <a:bodyPr/>
                    <a:lstStyle/>
                    <a:p>
                      <a:pPr marL="0" marR="127000" algn="ctr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6802" marR="26802" marT="0" marB="0"/>
                </a:tc>
                <a:tc>
                  <a:txBody>
                    <a:bodyPr/>
                    <a:lstStyle/>
                    <a:p>
                      <a:pPr marL="0" marR="127000" algn="ctr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6802" marR="26802" marT="0" marB="0"/>
                </a:tc>
                <a:tc>
                  <a:txBody>
                    <a:bodyPr/>
                    <a:lstStyle/>
                    <a:p>
                      <a:pPr marL="0" marR="127000" algn="ctr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6802" marR="26802" marT="0" marB="0"/>
                </a:tc>
                <a:tc>
                  <a:txBody>
                    <a:bodyPr/>
                    <a:lstStyle/>
                    <a:p>
                      <a:pPr marL="0" marR="127000" algn="ctr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6802" marR="26802" marT="0" marB="0"/>
                </a:tc>
                <a:tc>
                  <a:txBody>
                    <a:bodyPr/>
                    <a:lstStyle/>
                    <a:p>
                      <a:pPr marL="0" marR="127000" algn="ctr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6802" marR="26802" marT="0" marB="0"/>
                </a:tc>
              </a:tr>
              <a:tr h="227965">
                <a:tc gridSpan="3">
                  <a:txBody>
                    <a:bodyPr/>
                    <a:lstStyle/>
                    <a:p>
                      <a:pPr marL="0" marR="127000" algn="ctr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Итого по </a:t>
                      </a:r>
                      <a:r>
                        <a:rPr lang="ru-RU" sz="1000" dirty="0" smtClean="0">
                          <a:effectLst/>
                        </a:rPr>
                        <a:t>землепользователю </a:t>
                      </a:r>
                      <a:r>
                        <a:rPr lang="ru-RU" sz="1000" dirty="0">
                          <a:effectLst/>
                        </a:rPr>
                        <a:t>1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6802" marR="26802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127000" algn="ctr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6802" marR="26802" marT="0" marB="0"/>
                </a:tc>
                <a:tc>
                  <a:txBody>
                    <a:bodyPr/>
                    <a:lstStyle/>
                    <a:p>
                      <a:pPr marL="0" marR="127000" algn="ctr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6802" marR="26802" marT="0" marB="0"/>
                </a:tc>
                <a:tc>
                  <a:txBody>
                    <a:bodyPr/>
                    <a:lstStyle/>
                    <a:p>
                      <a:pPr marL="0" marR="127000" algn="ctr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6802" marR="26802" marT="0" marB="0"/>
                </a:tc>
                <a:tc>
                  <a:txBody>
                    <a:bodyPr/>
                    <a:lstStyle/>
                    <a:p>
                      <a:pPr marL="0" marR="127000" algn="ctr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6802" marR="26802" marT="0" marB="0"/>
                </a:tc>
                <a:tc>
                  <a:txBody>
                    <a:bodyPr/>
                    <a:lstStyle/>
                    <a:p>
                      <a:pPr marL="0" marR="127000" algn="ctr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6802" marR="26802" marT="0" marB="0"/>
                </a:tc>
                <a:tc>
                  <a:txBody>
                    <a:bodyPr/>
                    <a:lstStyle/>
                    <a:p>
                      <a:pPr marL="0" marR="127000" algn="ctr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6802" marR="26802" marT="0" marB="0"/>
                </a:tc>
                <a:tc>
                  <a:txBody>
                    <a:bodyPr/>
                    <a:lstStyle/>
                    <a:p>
                      <a:pPr marL="0" marR="127000" algn="ctr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6802" marR="26802" marT="0" marB="0"/>
                </a:tc>
                <a:tc>
                  <a:txBody>
                    <a:bodyPr/>
                    <a:lstStyle/>
                    <a:p>
                      <a:pPr marL="0" marR="127000" algn="ctr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6802" marR="26802" marT="0" marB="0"/>
                </a:tc>
                <a:tc>
                  <a:txBody>
                    <a:bodyPr/>
                    <a:lstStyle/>
                    <a:p>
                      <a:pPr marL="0" marR="127000" algn="ctr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6802" marR="26802" marT="0" marB="0"/>
                </a:tc>
              </a:tr>
              <a:tr h="82912">
                <a:tc gridSpan="12">
                  <a:txBody>
                    <a:bodyPr/>
                    <a:lstStyle/>
                    <a:p>
                      <a:pPr marL="0" marR="127000" algn="ctr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Землепользователь 2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6802" marR="26802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48736">
                <a:tc>
                  <a:txBody>
                    <a:bodyPr/>
                    <a:lstStyle/>
                    <a:p>
                      <a:pPr marL="0" marR="127000" algn="ctr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Объект 3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6802" marR="26802" marT="0" marB="0"/>
                </a:tc>
                <a:tc gridSpan="2">
                  <a:txBody>
                    <a:bodyPr/>
                    <a:lstStyle/>
                    <a:p>
                      <a:pPr marL="0" marR="127000" algn="ctr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6802" marR="26802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127000" algn="ctr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6802" marR="26802" marT="0" marB="0"/>
                </a:tc>
                <a:tc>
                  <a:txBody>
                    <a:bodyPr/>
                    <a:lstStyle/>
                    <a:p>
                      <a:pPr marL="0" marR="127000" algn="ctr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6802" marR="26802" marT="0" marB="0"/>
                </a:tc>
                <a:tc>
                  <a:txBody>
                    <a:bodyPr/>
                    <a:lstStyle/>
                    <a:p>
                      <a:pPr marL="0" marR="127000" algn="ctr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6802" marR="26802" marT="0" marB="0"/>
                </a:tc>
                <a:tc>
                  <a:txBody>
                    <a:bodyPr/>
                    <a:lstStyle/>
                    <a:p>
                      <a:pPr marL="0" marR="127000" algn="ctr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6802" marR="26802" marT="0" marB="0"/>
                </a:tc>
                <a:tc>
                  <a:txBody>
                    <a:bodyPr/>
                    <a:lstStyle/>
                    <a:p>
                      <a:pPr marL="0" marR="127000" algn="ctr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6802" marR="26802" marT="0" marB="0"/>
                </a:tc>
                <a:tc>
                  <a:txBody>
                    <a:bodyPr/>
                    <a:lstStyle/>
                    <a:p>
                      <a:pPr marL="0" marR="127000" algn="ctr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6802" marR="26802" marT="0" marB="0"/>
                </a:tc>
                <a:tc>
                  <a:txBody>
                    <a:bodyPr/>
                    <a:lstStyle/>
                    <a:p>
                      <a:pPr marL="0" marR="127000" algn="ctr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6802" marR="26802" marT="0" marB="0"/>
                </a:tc>
                <a:tc>
                  <a:txBody>
                    <a:bodyPr/>
                    <a:lstStyle/>
                    <a:p>
                      <a:pPr marL="0" marR="127000" algn="ctr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6802" marR="26802" marT="0" marB="0"/>
                </a:tc>
                <a:tc>
                  <a:txBody>
                    <a:bodyPr/>
                    <a:lstStyle/>
                    <a:p>
                      <a:pPr marL="0" marR="127000" algn="ctr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6802" marR="26802" marT="0" marB="0"/>
                </a:tc>
              </a:tr>
              <a:tr h="248736">
                <a:tc>
                  <a:txBody>
                    <a:bodyPr/>
                    <a:lstStyle/>
                    <a:p>
                      <a:pPr marL="0" marR="127000" algn="ctr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Объект 4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6802" marR="26802" marT="0" marB="0"/>
                </a:tc>
                <a:tc gridSpan="2">
                  <a:txBody>
                    <a:bodyPr/>
                    <a:lstStyle/>
                    <a:p>
                      <a:pPr marL="0" marR="127000" algn="ctr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6802" marR="26802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127000" algn="ctr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6802" marR="26802" marT="0" marB="0"/>
                </a:tc>
                <a:tc>
                  <a:txBody>
                    <a:bodyPr/>
                    <a:lstStyle/>
                    <a:p>
                      <a:pPr marL="0" marR="127000" algn="ctr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6802" marR="26802" marT="0" marB="0"/>
                </a:tc>
                <a:tc>
                  <a:txBody>
                    <a:bodyPr/>
                    <a:lstStyle/>
                    <a:p>
                      <a:pPr marL="0" marR="127000" algn="ctr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6802" marR="26802" marT="0" marB="0"/>
                </a:tc>
                <a:tc>
                  <a:txBody>
                    <a:bodyPr/>
                    <a:lstStyle/>
                    <a:p>
                      <a:pPr marL="0" marR="127000" algn="ctr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6802" marR="26802" marT="0" marB="0"/>
                </a:tc>
                <a:tc>
                  <a:txBody>
                    <a:bodyPr/>
                    <a:lstStyle/>
                    <a:p>
                      <a:pPr marL="0" marR="127000" algn="ctr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6802" marR="26802" marT="0" marB="0"/>
                </a:tc>
                <a:tc>
                  <a:txBody>
                    <a:bodyPr/>
                    <a:lstStyle/>
                    <a:p>
                      <a:pPr marL="0" marR="127000" algn="ctr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6802" marR="26802" marT="0" marB="0"/>
                </a:tc>
                <a:tc>
                  <a:txBody>
                    <a:bodyPr/>
                    <a:lstStyle/>
                    <a:p>
                      <a:pPr marL="0" marR="127000" algn="ctr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6802" marR="26802" marT="0" marB="0"/>
                </a:tc>
                <a:tc>
                  <a:txBody>
                    <a:bodyPr/>
                    <a:lstStyle/>
                    <a:p>
                      <a:pPr marL="0" marR="127000" algn="ctr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6802" marR="26802" marT="0" marB="0"/>
                </a:tc>
                <a:tc>
                  <a:txBody>
                    <a:bodyPr/>
                    <a:lstStyle/>
                    <a:p>
                      <a:pPr marL="0" marR="127000" algn="ctr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6802" marR="26802" marT="0" marB="0"/>
                </a:tc>
              </a:tr>
              <a:tr h="248736">
                <a:tc gridSpan="3">
                  <a:txBody>
                    <a:bodyPr/>
                    <a:lstStyle/>
                    <a:p>
                      <a:pPr marL="0" marR="127000" algn="ctr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Итого по землепользователю 2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6802" marR="26802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127000" algn="ctr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6802" marR="26802" marT="0" marB="0"/>
                </a:tc>
                <a:tc>
                  <a:txBody>
                    <a:bodyPr/>
                    <a:lstStyle/>
                    <a:p>
                      <a:pPr marL="0" marR="127000" algn="ctr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6802" marR="26802" marT="0" marB="0"/>
                </a:tc>
                <a:tc>
                  <a:txBody>
                    <a:bodyPr/>
                    <a:lstStyle/>
                    <a:p>
                      <a:pPr marL="0" marR="127000" algn="ctr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6802" marR="26802" marT="0" marB="0"/>
                </a:tc>
                <a:tc>
                  <a:txBody>
                    <a:bodyPr/>
                    <a:lstStyle/>
                    <a:p>
                      <a:pPr marL="0" marR="127000" algn="ctr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6802" marR="26802" marT="0" marB="0"/>
                </a:tc>
                <a:tc>
                  <a:txBody>
                    <a:bodyPr/>
                    <a:lstStyle/>
                    <a:p>
                      <a:pPr marL="0" marR="127000" algn="ctr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6802" marR="26802" marT="0" marB="0"/>
                </a:tc>
                <a:tc>
                  <a:txBody>
                    <a:bodyPr/>
                    <a:lstStyle/>
                    <a:p>
                      <a:pPr marL="0" marR="127000" algn="ctr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6802" marR="26802" marT="0" marB="0"/>
                </a:tc>
                <a:tc>
                  <a:txBody>
                    <a:bodyPr/>
                    <a:lstStyle/>
                    <a:p>
                      <a:pPr marL="0" marR="127000" algn="ctr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6802" marR="26802" marT="0" marB="0"/>
                </a:tc>
                <a:tc>
                  <a:txBody>
                    <a:bodyPr/>
                    <a:lstStyle/>
                    <a:p>
                      <a:pPr marL="0" marR="127000" algn="ctr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6802" marR="26802" marT="0" marB="0"/>
                </a:tc>
                <a:tc>
                  <a:txBody>
                    <a:bodyPr/>
                    <a:lstStyle/>
                    <a:p>
                      <a:pPr marL="0" marR="127000" algn="ctr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6802" marR="26802" marT="0" marB="0"/>
                </a:tc>
              </a:tr>
              <a:tr h="165824">
                <a:tc gridSpan="3">
                  <a:txBody>
                    <a:bodyPr/>
                    <a:lstStyle/>
                    <a:p>
                      <a:pPr marL="0" marR="127000" algn="ctr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Итого по проекту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6802" marR="26802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127000" algn="ctr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6802" marR="26802" marT="0" marB="0"/>
                </a:tc>
                <a:tc>
                  <a:txBody>
                    <a:bodyPr/>
                    <a:lstStyle/>
                    <a:p>
                      <a:pPr marL="0" marR="127000" algn="ctr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6802" marR="26802" marT="0" marB="0"/>
                </a:tc>
                <a:tc>
                  <a:txBody>
                    <a:bodyPr/>
                    <a:lstStyle/>
                    <a:p>
                      <a:pPr marL="0" marR="127000" algn="ctr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6802" marR="26802" marT="0" marB="0"/>
                </a:tc>
                <a:tc>
                  <a:txBody>
                    <a:bodyPr/>
                    <a:lstStyle/>
                    <a:p>
                      <a:pPr marL="0" marR="127000" algn="ctr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6802" marR="26802" marT="0" marB="0"/>
                </a:tc>
                <a:tc>
                  <a:txBody>
                    <a:bodyPr/>
                    <a:lstStyle/>
                    <a:p>
                      <a:pPr marL="0" marR="127000" algn="ctr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6802" marR="26802" marT="0" marB="0"/>
                </a:tc>
                <a:tc>
                  <a:txBody>
                    <a:bodyPr/>
                    <a:lstStyle/>
                    <a:p>
                      <a:pPr marL="0" marR="127000" algn="ctr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6802" marR="26802" marT="0" marB="0"/>
                </a:tc>
                <a:tc>
                  <a:txBody>
                    <a:bodyPr/>
                    <a:lstStyle/>
                    <a:p>
                      <a:pPr marL="0" marR="127000" algn="ctr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6802" marR="26802" marT="0" marB="0"/>
                </a:tc>
                <a:tc>
                  <a:txBody>
                    <a:bodyPr/>
                    <a:lstStyle/>
                    <a:p>
                      <a:pPr marL="0" marR="127000" algn="ctr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6802" marR="26802" marT="0" marB="0"/>
                </a:tc>
                <a:tc>
                  <a:txBody>
                    <a:bodyPr/>
                    <a:lstStyle/>
                    <a:p>
                      <a:pPr marL="0" marR="127000" algn="ctr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6802" marR="26802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48902132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908720"/>
            <a:ext cx="3852109" cy="1258493"/>
          </a:xfrm>
        </p:spPr>
        <p:txBody>
          <a:bodyPr/>
          <a:lstStyle/>
          <a:p>
            <a:r>
              <a:rPr lang="ru-RU" sz="2400" dirty="0">
                <a:solidFill>
                  <a:schemeClr val="tx1"/>
                </a:solidFill>
              </a:rPr>
              <a:t>Подраздел «Мероприятия по охране атмосферного воздуха»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355977" y="332656"/>
            <a:ext cx="4608512" cy="6120680"/>
          </a:xfrm>
        </p:spPr>
        <p:txBody>
          <a:bodyPr>
            <a:normAutofit fontScale="47500" lnSpcReduction="20000"/>
          </a:bodyPr>
          <a:lstStyle/>
          <a:p>
            <a:pPr algn="just"/>
            <a:r>
              <a:rPr lang="ru-RU" b="1" i="1" dirty="0">
                <a:solidFill>
                  <a:schemeClr val="tx1"/>
                </a:solidFill>
              </a:rPr>
              <a:t>Планировочные мероприятия</a:t>
            </a:r>
            <a:r>
              <a:rPr lang="ru-RU" dirty="0">
                <a:solidFill>
                  <a:schemeClr val="tx1"/>
                </a:solidFill>
              </a:rPr>
              <a:t> влияют на уменьшение воздействия выбросов предприятия на жилые районы и предусматривают:</a:t>
            </a:r>
          </a:p>
          <a:p>
            <a:pPr algn="just"/>
            <a:r>
              <a:rPr lang="ru-RU" dirty="0">
                <a:solidFill>
                  <a:schemeClr val="tx1"/>
                </a:solidFill>
              </a:rPr>
              <a:t>- расположение предприятия и жилых массивов с учетом господствующих направлений ветра;</a:t>
            </a:r>
          </a:p>
          <a:p>
            <a:pPr algn="just"/>
            <a:r>
              <a:rPr lang="ru-RU" dirty="0">
                <a:solidFill>
                  <a:schemeClr val="tx1"/>
                </a:solidFill>
              </a:rPr>
              <a:t>- размещение объектов и предприятия на площадке таким образом, чтобы исключалось попадание дымовых факелов на селитебную зону:</a:t>
            </a:r>
          </a:p>
          <a:p>
            <a:pPr algn="just"/>
            <a:r>
              <a:rPr lang="ru-RU" dirty="0">
                <a:solidFill>
                  <a:schemeClr val="tx1"/>
                </a:solidFill>
              </a:rPr>
              <a:t>- расположение между жилым районом и предприятием заслона в виде леса, горной гряды, и т.д.;</a:t>
            </a:r>
          </a:p>
          <a:p>
            <a:pPr algn="just"/>
            <a:r>
              <a:rPr lang="ru-RU" dirty="0">
                <a:solidFill>
                  <a:schemeClr val="tx1"/>
                </a:solidFill>
              </a:rPr>
              <a:t>- устройство санитарно-защитных зон.</a:t>
            </a:r>
          </a:p>
          <a:p>
            <a:pPr algn="just"/>
            <a:r>
              <a:rPr lang="ru-RU" b="1" i="1" dirty="0">
                <a:solidFill>
                  <a:schemeClr val="tx1"/>
                </a:solidFill>
              </a:rPr>
              <a:t>Технологические мероприятия</a:t>
            </a:r>
            <a:r>
              <a:rPr lang="ru-RU" dirty="0">
                <a:solidFill>
                  <a:schemeClr val="tx1"/>
                </a:solidFill>
              </a:rPr>
              <a:t> включают:</a:t>
            </a:r>
          </a:p>
          <a:p>
            <a:pPr algn="just"/>
            <a:r>
              <a:rPr lang="ru-RU" dirty="0">
                <a:solidFill>
                  <a:schemeClr val="tx1"/>
                </a:solidFill>
              </a:rPr>
              <a:t>- кооперацию проектируемого объекта с другими предприятиями с целью уменьшения количества «грязных» производств на объекте;</a:t>
            </a:r>
          </a:p>
          <a:p>
            <a:pPr algn="just"/>
            <a:r>
              <a:rPr lang="ru-RU" dirty="0">
                <a:solidFill>
                  <a:schemeClr val="tx1"/>
                </a:solidFill>
              </a:rPr>
              <a:t>- использование более прогрессивной технологии по сравнению с применяющейся на других предприятиях для получения той же продукции;</a:t>
            </a:r>
          </a:p>
          <a:p>
            <a:pPr algn="just"/>
            <a:r>
              <a:rPr lang="ru-RU" dirty="0">
                <a:solidFill>
                  <a:schemeClr val="tx1"/>
                </a:solidFill>
              </a:rPr>
              <a:t>- увеличение единичной мощности агрегатов при одинаковой суммарной производительности;</a:t>
            </a:r>
          </a:p>
          <a:p>
            <a:pPr algn="just"/>
            <a:r>
              <a:rPr lang="ru-RU" dirty="0">
                <a:solidFill>
                  <a:schemeClr val="tx1"/>
                </a:solidFill>
              </a:rPr>
              <a:t>- применение в производстве более «чистого» вида топлива (природный газ, бензиново-спиртовые смеси);</a:t>
            </a:r>
          </a:p>
          <a:p>
            <a:pPr algn="just"/>
            <a:r>
              <a:rPr lang="ru-RU" dirty="0">
                <a:solidFill>
                  <a:schemeClr val="tx1"/>
                </a:solidFill>
              </a:rPr>
              <a:t>- применение рециркуляции дымовых газов;</a:t>
            </a:r>
          </a:p>
          <a:p>
            <a:pPr algn="just"/>
            <a:r>
              <a:rPr lang="ru-RU" dirty="0">
                <a:solidFill>
                  <a:schemeClr val="tx1"/>
                </a:solidFill>
              </a:rPr>
              <a:t>- внедрение наиболее совершенной структуры газового баланса предприятия, обеспечивающей оптимизацию распределения топлива и тепловой энергии между технологическими агрегатами с целью уменьшения загрязнения атмосферного воздуха продуктами сгорания, и т.п.</a:t>
            </a:r>
          </a:p>
          <a:p>
            <a:pPr algn="just"/>
            <a:r>
              <a:rPr lang="ru-RU" b="1" i="1" dirty="0">
                <a:solidFill>
                  <a:schemeClr val="tx1"/>
                </a:solidFill>
              </a:rPr>
              <a:t>Специальные мероприятия</a:t>
            </a:r>
            <a:r>
              <a:rPr lang="ru-RU" dirty="0">
                <a:solidFill>
                  <a:schemeClr val="tx1"/>
                </a:solidFill>
              </a:rPr>
              <a:t>, направленные на сокращение объемов и токсичности выбросов от проектируемого объекта, снижение приземных концентраций загрязняющих веществ, включают:</a:t>
            </a:r>
          </a:p>
          <a:p>
            <a:pPr algn="just"/>
            <a:r>
              <a:rPr lang="ru-RU" dirty="0">
                <a:solidFill>
                  <a:schemeClr val="tx1"/>
                </a:solidFill>
              </a:rPr>
              <a:t>- сокращение неорганизованных выбросов (устранение </a:t>
            </a:r>
            <a:r>
              <a:rPr lang="ru-RU" dirty="0" err="1">
                <a:solidFill>
                  <a:schemeClr val="tx1"/>
                </a:solidFill>
              </a:rPr>
              <a:t>неплотностей</a:t>
            </a:r>
            <a:r>
              <a:rPr lang="ru-RU" dirty="0">
                <a:solidFill>
                  <a:schemeClr val="tx1"/>
                </a:solidFill>
              </a:rPr>
              <a:t> соединений, перемещение погрузочно-разгрузочных операций в специальные помещения и их автоматизация, использование сыпучих материалов в упаковке, и т.п.);</a:t>
            </a:r>
          </a:p>
          <a:p>
            <a:pPr algn="just"/>
            <a:r>
              <a:rPr lang="ru-RU" dirty="0">
                <a:solidFill>
                  <a:schemeClr val="tx1"/>
                </a:solidFill>
              </a:rPr>
              <a:t>- очистку и обезвреживание вредных веществ из отходящих газов (с использованием соответствующего пыле- и газоочистного оборудования);</a:t>
            </a:r>
          </a:p>
          <a:p>
            <a:pPr algn="just"/>
            <a:r>
              <a:rPr lang="ru-RU" dirty="0">
                <a:solidFill>
                  <a:schemeClr val="tx1"/>
                </a:solidFill>
              </a:rPr>
              <a:t>- улучшение условий рассеивания выбросов (увеличение высоты труб).</a:t>
            </a:r>
          </a:p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11560" y="2852936"/>
            <a:ext cx="3388660" cy="2139518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ru-RU" dirty="0">
                <a:solidFill>
                  <a:schemeClr val="tx1"/>
                </a:solidFill>
              </a:rPr>
              <a:t>Мероприятия по уменьшению выбросов загрязняющих веществ в атмосферу. </a:t>
            </a:r>
            <a:r>
              <a:rPr lang="ru-RU" b="1" dirty="0">
                <a:solidFill>
                  <a:schemeClr val="tx1"/>
                </a:solidFill>
              </a:rPr>
              <a:t>Согласно рекомендациям, содержащимся в Пособии по разработке раздела «Охрана окружающей среды»… </a:t>
            </a:r>
            <a:r>
              <a:rPr lang="ru-RU" b="1" dirty="0" smtClean="0">
                <a:solidFill>
                  <a:schemeClr val="tx1"/>
                </a:solidFill>
              </a:rPr>
              <a:t> </a:t>
            </a:r>
            <a:r>
              <a:rPr lang="ru-RU" b="1" dirty="0">
                <a:solidFill>
                  <a:schemeClr val="tx1"/>
                </a:solidFill>
              </a:rPr>
              <a:t>здесь должны быть приведены сведения о принятых в проекте основных направлениях планировочных, технологических и специальных </a:t>
            </a:r>
            <a:r>
              <a:rPr lang="ru-RU" b="1" dirty="0" err="1">
                <a:solidFill>
                  <a:schemeClr val="tx1"/>
                </a:solidFill>
              </a:rPr>
              <a:t>воздухоохранных</a:t>
            </a:r>
            <a:r>
              <a:rPr lang="ru-RU" b="1" dirty="0">
                <a:solidFill>
                  <a:schemeClr val="tx1"/>
                </a:solidFill>
              </a:rPr>
              <a:t> мероприятий для действующих и новых производств.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3361855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836712"/>
            <a:ext cx="4320480" cy="1258493"/>
          </a:xfrm>
        </p:spPr>
        <p:txBody>
          <a:bodyPr/>
          <a:lstStyle/>
          <a:p>
            <a:r>
              <a:rPr lang="ru-RU" sz="2400" dirty="0">
                <a:solidFill>
                  <a:schemeClr val="tx1"/>
                </a:solidFill>
              </a:rPr>
              <a:t>Подраздел «Мероприятия по охране атмосферного воздуха</a:t>
            </a:r>
            <a:r>
              <a:rPr lang="ru-RU" sz="2400" dirty="0" smtClean="0">
                <a:solidFill>
                  <a:schemeClr val="tx1"/>
                </a:solidFill>
              </a:rPr>
              <a:t>» (продолжение)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93515" y="404664"/>
            <a:ext cx="4298965" cy="6048672"/>
          </a:xfrm>
        </p:spPr>
        <p:txBody>
          <a:bodyPr>
            <a:normAutofit fontScale="55000" lnSpcReduction="20000"/>
          </a:bodyPr>
          <a:lstStyle/>
          <a:p>
            <a:pPr algn="just"/>
            <a:r>
              <a:rPr lang="ru-RU" sz="2400" dirty="0">
                <a:solidFill>
                  <a:schemeClr val="tx1"/>
                </a:solidFill>
              </a:rPr>
              <a:t>Территориальными органами Росгидромета выдаются предупреждения 3 степеней. В зависимости от режимов НМУ различаются объемы мероприятий по регулированию выбросов загрязняющих веществ: при 1 режиме требуется снижение выбросов на 15-20%, при 2 режиме - снижение выбросов на 30-40%, при 3 режиме - снижение выбросов на 40-60</a:t>
            </a:r>
            <a:r>
              <a:rPr lang="ru-RU" sz="2400" dirty="0" smtClean="0">
                <a:solidFill>
                  <a:schemeClr val="tx1"/>
                </a:solidFill>
              </a:rPr>
              <a:t>%.</a:t>
            </a:r>
            <a:endParaRPr lang="ru-RU" sz="2400" dirty="0">
              <a:solidFill>
                <a:schemeClr val="tx1"/>
              </a:solidFill>
            </a:endParaRPr>
          </a:p>
          <a:p>
            <a:pPr algn="just"/>
            <a:r>
              <a:rPr lang="ru-RU" dirty="0">
                <a:solidFill>
                  <a:schemeClr val="tx1"/>
                </a:solidFill>
              </a:rPr>
              <a:t>При НМУ обычно рекомендуется снижать мощность производственного оборудования, дающего наибольший вклад в загрязнение атмосферного воздуха, вплоть до его остановки. В котельных не должно использоваться топливо, дающее при сжигании наиболее токсичные выбросы. При наступлении НМУ, в первую очередь следует сокращать низкие, рассредоточенные и холодные выбросы загрязняющих веществ предприятия, а также учитывать приоритетность сбрасываемых вредных веществ. Также при НМУ должен усиливаться контроль за герметичностью </a:t>
            </a:r>
            <a:r>
              <a:rPr lang="ru-RU" dirty="0" err="1">
                <a:solidFill>
                  <a:schemeClr val="tx1"/>
                </a:solidFill>
              </a:rPr>
              <a:t>газоходных</a:t>
            </a:r>
            <a:r>
              <a:rPr lang="ru-RU" dirty="0">
                <a:solidFill>
                  <a:schemeClr val="tx1"/>
                </a:solidFill>
              </a:rPr>
              <a:t> систем и агрегатов, мест пересыпки пылящих материалов, погрузочно-разгрузочных работ и других источников </a:t>
            </a:r>
            <a:r>
              <a:rPr lang="ru-RU" dirty="0" err="1">
                <a:solidFill>
                  <a:schemeClr val="tx1"/>
                </a:solidFill>
              </a:rPr>
              <a:t>пылегазовыделений</a:t>
            </a:r>
            <a:r>
              <a:rPr lang="ru-RU" dirty="0">
                <a:solidFill>
                  <a:schemeClr val="tx1"/>
                </a:solidFill>
              </a:rPr>
              <a:t>, запрещается продувка и чистка оборудования, газоходов, емкостей, в которых хранились загрязняющие вещества, а также ремонтные работы, связанные с повышенным выделением вредных веществ в атмосферу, прекращается обкатка двигателей на испытательных стендах и др. </a:t>
            </a:r>
          </a:p>
          <a:p>
            <a:pPr algn="just"/>
            <a:r>
              <a:rPr lang="ru-RU" dirty="0">
                <a:solidFill>
                  <a:schemeClr val="tx1"/>
                </a:solidFill>
              </a:rPr>
              <a:t>Конкретизация мероприятий определяются в соответствующем разделе норматива ПДВ.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9552" y="2564904"/>
            <a:ext cx="3388660" cy="3240360"/>
          </a:xfrm>
        </p:spPr>
        <p:txBody>
          <a:bodyPr>
            <a:noAutofit/>
          </a:bodyPr>
          <a:lstStyle/>
          <a:p>
            <a:pPr algn="just"/>
            <a:r>
              <a:rPr lang="ru-RU" b="1" dirty="0">
                <a:solidFill>
                  <a:schemeClr val="tx1"/>
                </a:solidFill>
              </a:rPr>
              <a:t>Мероприятия по регулированию выбросов загрязняющих веществ при неблагоприятных метеорологических условиях</a:t>
            </a:r>
            <a:r>
              <a:rPr lang="ru-RU" b="1" i="1" dirty="0">
                <a:solidFill>
                  <a:schemeClr val="tx1"/>
                </a:solidFill>
              </a:rPr>
              <a:t> </a:t>
            </a:r>
            <a:r>
              <a:rPr lang="ru-RU" dirty="0">
                <a:solidFill>
                  <a:schemeClr val="tx1"/>
                </a:solidFill>
              </a:rPr>
              <a:t>(НМУ)</a:t>
            </a:r>
            <a:r>
              <a:rPr lang="ru-RU" b="1" i="1" dirty="0">
                <a:solidFill>
                  <a:schemeClr val="tx1"/>
                </a:solidFill>
              </a:rPr>
              <a:t> </a:t>
            </a:r>
            <a:r>
              <a:rPr lang="ru-RU" dirty="0">
                <a:solidFill>
                  <a:schemeClr val="tx1"/>
                </a:solidFill>
              </a:rPr>
              <a:t>выполняются в соответствии с требованиями территориальных органов по гидрометеорологии и контролю природной среды (Росгидромет) в тех районах, городах и населенных пунктах, где проводится прогнозирование НМУ, приводящих к росту концентраций загрязняющих веществ в атмосферном воздухе. </a:t>
            </a:r>
          </a:p>
        </p:txBody>
      </p:sp>
    </p:spTree>
    <p:extLst>
      <p:ext uri="{BB962C8B-B14F-4D97-AF65-F5344CB8AC3E}">
        <p14:creationId xmlns:p14="http://schemas.microsoft.com/office/powerpoint/2010/main" val="3168708048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3816424" cy="1258493"/>
          </a:xfrm>
        </p:spPr>
        <p:txBody>
          <a:bodyPr/>
          <a:lstStyle/>
          <a:p>
            <a:r>
              <a:rPr lang="ru-RU" sz="2000" dirty="0">
                <a:solidFill>
                  <a:schemeClr val="tx1"/>
                </a:solidFill>
              </a:rPr>
              <a:t>Подраздел «Мероприятия по охране атмосферного воздуха» (</a:t>
            </a:r>
            <a:r>
              <a:rPr lang="ru-RU" sz="2000" dirty="0" smtClean="0">
                <a:solidFill>
                  <a:schemeClr val="tx1"/>
                </a:solidFill>
              </a:rPr>
              <a:t>продолжение 2)</a:t>
            </a: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27985" y="404664"/>
            <a:ext cx="4536504" cy="5976664"/>
          </a:xfrm>
        </p:spPr>
        <p:txBody>
          <a:bodyPr>
            <a:normAutofit fontScale="55000" lnSpcReduction="20000"/>
          </a:bodyPr>
          <a:lstStyle/>
          <a:p>
            <a:pPr algn="just"/>
            <a:r>
              <a:rPr lang="ru-RU" dirty="0">
                <a:solidFill>
                  <a:schemeClr val="tx1"/>
                </a:solidFill>
              </a:rPr>
              <a:t>Нормативы выбросов вредных веществ по источникам, подлежащим нормированию, определяются  в соответствии с «Методическим пособием по расчету, нормированию и контролю выбросов загрязняющих веществ в атмосферный воздух</a:t>
            </a:r>
            <a:r>
              <a:rPr lang="ru-RU" dirty="0" smtClean="0">
                <a:solidFill>
                  <a:schemeClr val="tx1"/>
                </a:solidFill>
              </a:rPr>
              <a:t>». </a:t>
            </a:r>
            <a:r>
              <a:rPr lang="ru-RU" dirty="0">
                <a:solidFill>
                  <a:schemeClr val="tx1"/>
                </a:solidFill>
              </a:rPr>
              <a:t>В основе расчета лежит инвентаризация источников загрязнения атмосферы, выполняемая путем анализа технологической и архитектурно-строительной части проектной документации, а также проекта организации строительства. Параметры выбросов определяются посредством многочисленных расчетных методик. Перечни методик ежегодно обновляются НИИ Атмосферы (Санкт-Петербург) и утверждаются </a:t>
            </a:r>
            <a:r>
              <a:rPr lang="ru-RU" dirty="0" err="1">
                <a:solidFill>
                  <a:schemeClr val="tx1"/>
                </a:solidFill>
              </a:rPr>
              <a:t>Ростехнадзором</a:t>
            </a:r>
            <a:r>
              <a:rPr lang="ru-RU" dirty="0">
                <a:solidFill>
                  <a:schemeClr val="tx1"/>
                </a:solidFill>
              </a:rPr>
              <a:t>. По состоянию на </a:t>
            </a:r>
            <a:r>
              <a:rPr lang="ru-RU" dirty="0" smtClean="0">
                <a:solidFill>
                  <a:schemeClr val="tx1"/>
                </a:solidFill>
              </a:rPr>
              <a:t>2014 </a:t>
            </a:r>
            <a:r>
              <a:rPr lang="ru-RU" dirty="0">
                <a:solidFill>
                  <a:schemeClr val="tx1"/>
                </a:solidFill>
              </a:rPr>
              <a:t>г. в перечне насчитывалось </a:t>
            </a:r>
            <a:r>
              <a:rPr lang="ru-RU" dirty="0" smtClean="0">
                <a:solidFill>
                  <a:schemeClr val="tx1"/>
                </a:solidFill>
              </a:rPr>
              <a:t>126 </a:t>
            </a:r>
            <a:r>
              <a:rPr lang="ru-RU" dirty="0">
                <a:solidFill>
                  <a:schemeClr val="tx1"/>
                </a:solidFill>
              </a:rPr>
              <a:t>действующих методик.</a:t>
            </a:r>
          </a:p>
          <a:p>
            <a:pPr algn="just"/>
            <a:r>
              <a:rPr lang="ru-RU" dirty="0">
                <a:solidFill>
                  <a:schemeClr val="tx1"/>
                </a:solidFill>
              </a:rPr>
              <a:t>Сведения о каждом из источников вводятся в базу данных, и с помощью одной из программ, реализующих методику </a:t>
            </a:r>
            <a:r>
              <a:rPr lang="ru-RU" dirty="0" smtClean="0">
                <a:solidFill>
                  <a:schemeClr val="tx1"/>
                </a:solidFill>
              </a:rPr>
              <a:t>ОНД-86 </a:t>
            </a:r>
            <a:r>
              <a:rPr lang="ru-RU" dirty="0">
                <a:solidFill>
                  <a:schemeClr val="tx1"/>
                </a:solidFill>
              </a:rPr>
              <a:t>выполняются расчеты рассеивания по каждому из веществ и каждой группе суммации. Расчеты выполняются на ЭВМ по программам, утвержденным или согласованным ГГО им. А.И. </a:t>
            </a:r>
            <a:r>
              <a:rPr lang="ru-RU" dirty="0" err="1">
                <a:solidFill>
                  <a:schemeClr val="tx1"/>
                </a:solidFill>
              </a:rPr>
              <a:t>Воейкова</a:t>
            </a:r>
            <a:r>
              <a:rPr lang="ru-RU" dirty="0">
                <a:solidFill>
                  <a:schemeClr val="tx1"/>
                </a:solidFill>
              </a:rPr>
              <a:t> Росгидромета (УПРЗА "ЭКОЛОГ, УПРЗА "ЭКОЛОГ-ПРО", ПРИЗМА и др.). Если расчет не подтверждает соблюдения </a:t>
            </a:r>
            <a:r>
              <a:rPr lang="ru-RU" dirty="0" err="1">
                <a:solidFill>
                  <a:schemeClr val="tx1"/>
                </a:solidFill>
              </a:rPr>
              <a:t>ПДКмр</a:t>
            </a:r>
            <a:r>
              <a:rPr lang="ru-RU" dirty="0">
                <a:solidFill>
                  <a:schemeClr val="tx1"/>
                </a:solidFill>
              </a:rPr>
              <a:t> на границе СЗЗ на протяжении 95% времени по какому-либо веществу или группе суммации, предусматриваются дополнительные технологические, планировочные или специальные мероприятия по уменьшению загрязнения, с последующим выполнением расчета с учетом мероприятий.</a:t>
            </a:r>
          </a:p>
          <a:p>
            <a:pPr algn="just"/>
            <a:r>
              <a:rPr lang="ru-RU" dirty="0">
                <a:solidFill>
                  <a:schemeClr val="tx1"/>
                </a:solidFill>
              </a:rPr>
              <a:t>На основании результатов расчетов рассеивания составляется перечень загрязняющих атмосферу веществ, выбросы которых могут быть предложены в качестве нормативов ПДВ (ВСВ) для источников, по предприятию в целом или по очередям строительства. Предложения по нормативам ПДВ разрабатываются по каждому веществу для отдельных источников (г/с и т/год) и для предприятия в целом (т/год). Норматив ПДВ предприятия равен сумме ПДВ этого вещества от всех источников выбросов.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83568" y="2924944"/>
            <a:ext cx="3388660" cy="2139518"/>
          </a:xfrm>
        </p:spPr>
        <p:txBody>
          <a:bodyPr/>
          <a:lstStyle/>
          <a:p>
            <a:pPr algn="just"/>
            <a:r>
              <a:rPr lang="ru-RU" b="1" dirty="0">
                <a:solidFill>
                  <a:schemeClr val="tx1"/>
                </a:solidFill>
              </a:rPr>
              <a:t>Предложения по установлению предельно-допустимых выбросов (ПДВ) и временно-согласованных (ВСВ) объекта</a:t>
            </a:r>
            <a:r>
              <a:rPr lang="ru-RU" b="1" i="1" dirty="0">
                <a:solidFill>
                  <a:schemeClr val="tx1"/>
                </a:solidFill>
              </a:rPr>
              <a:t> </a:t>
            </a:r>
            <a:r>
              <a:rPr lang="ru-RU" dirty="0">
                <a:solidFill>
                  <a:schemeClr val="tx1"/>
                </a:solidFill>
              </a:rPr>
              <a:t>– основная часть подраздела, где расчетным путем обосновывается </a:t>
            </a:r>
            <a:r>
              <a:rPr lang="ru-RU" dirty="0" err="1">
                <a:solidFill>
                  <a:schemeClr val="tx1"/>
                </a:solidFill>
              </a:rPr>
              <a:t>непревышение</a:t>
            </a:r>
            <a:r>
              <a:rPr lang="ru-RU" dirty="0">
                <a:solidFill>
                  <a:schemeClr val="tx1"/>
                </a:solidFill>
              </a:rPr>
              <a:t> при данных выбросах </a:t>
            </a:r>
            <a:r>
              <a:rPr lang="ru-RU" dirty="0" err="1">
                <a:solidFill>
                  <a:schemeClr val="tx1"/>
                </a:solidFill>
              </a:rPr>
              <a:t>ПДКмр</a:t>
            </a:r>
            <a:r>
              <a:rPr lang="ru-RU" dirty="0">
                <a:solidFill>
                  <a:schemeClr val="tx1"/>
                </a:solidFill>
              </a:rPr>
              <a:t> на границе СЗЗ на протяжении 95% времени по всем веществам и группам суммации.</a:t>
            </a:r>
          </a:p>
        </p:txBody>
      </p:sp>
    </p:spTree>
    <p:extLst>
      <p:ext uri="{BB962C8B-B14F-4D97-AF65-F5344CB8AC3E}">
        <p14:creationId xmlns:p14="http://schemas.microsoft.com/office/powerpoint/2010/main" val="13209309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340768"/>
            <a:ext cx="8208911" cy="5112568"/>
          </a:xfrm>
        </p:spPr>
        <p:txBody>
          <a:bodyPr/>
          <a:lstStyle/>
          <a:p>
            <a:pPr marL="0" indent="0" algn="l">
              <a:buNone/>
            </a:pPr>
            <a:r>
              <a:rPr lang="ru-RU" sz="1000" dirty="0" smtClean="0">
                <a:solidFill>
                  <a:schemeClr val="tx1"/>
                </a:solidFill>
                <a:effectLst/>
              </a:rPr>
              <a:t>Объединены </a:t>
            </a:r>
            <a:r>
              <a:rPr lang="ru-RU" sz="1000" dirty="0">
                <a:solidFill>
                  <a:schemeClr val="tx1"/>
                </a:solidFill>
                <a:effectLst/>
              </a:rPr>
              <a:t>в одну государственную экспертизу ранее существовавшие ведомственные экспертизы</a:t>
            </a:r>
            <a:r>
              <a:rPr lang="ru-RU" sz="1000" b="0" dirty="0">
                <a:solidFill>
                  <a:schemeClr val="tx1"/>
                </a:solidFill>
                <a:effectLst/>
              </a:rPr>
              <a:t>, такие как государственная экологическая экспертиза, санитарно-эпидемиологическая экспертиза, экспертиза пожарной безопасности, государственная экспертиза в области защиты населения и территорий от чрезвычайных ситуаций, экспертиза промышленной безопасности, экспертиза безопасности ядерных установок, государственная экспертиза деклараций безопасности гидротехнических сооружений, экспертиза условий труда, экспертиза объектов обороны и </a:t>
            </a:r>
            <a:r>
              <a:rPr lang="ru-RU" sz="1000" b="0" dirty="0" smtClean="0">
                <a:solidFill>
                  <a:schemeClr val="tx1"/>
                </a:solidFill>
                <a:effectLst/>
              </a:rPr>
              <a:t>безопасности.</a:t>
            </a:r>
            <a:br>
              <a:rPr lang="ru-RU" sz="1000" b="0" dirty="0" smtClean="0">
                <a:solidFill>
                  <a:schemeClr val="tx1"/>
                </a:solidFill>
                <a:effectLst/>
              </a:rPr>
            </a:br>
            <a:r>
              <a:rPr lang="ru-RU" sz="1000" dirty="0" smtClean="0">
                <a:solidFill>
                  <a:schemeClr val="tx1"/>
                </a:solidFill>
                <a:effectLst/>
              </a:rPr>
              <a:t>Определен круг объектов экспертизы</a:t>
            </a:r>
            <a:r>
              <a:rPr lang="ru-RU" sz="1000" b="0" dirty="0" smtClean="0">
                <a:solidFill>
                  <a:schemeClr val="tx1"/>
                </a:solidFill>
                <a:effectLst/>
              </a:rPr>
              <a:t>: подлежат </a:t>
            </a:r>
            <a:r>
              <a:rPr lang="ru-RU" sz="1000" b="0" dirty="0">
                <a:solidFill>
                  <a:schemeClr val="tx1"/>
                </a:solidFill>
                <a:effectLst/>
              </a:rPr>
              <a:t>государственной экспертизе проектная документация и результаты инженерных изысканий, выполненных для подготовки такой проектной документации, в отношении </a:t>
            </a:r>
            <a:r>
              <a:rPr lang="ru-RU" sz="1000" b="0" dirty="0" smtClean="0">
                <a:solidFill>
                  <a:schemeClr val="tx1"/>
                </a:solidFill>
                <a:effectLst/>
              </a:rPr>
              <a:t>объектов </a:t>
            </a:r>
            <a:r>
              <a:rPr lang="ru-RU" sz="1000" b="0" dirty="0">
                <a:solidFill>
                  <a:schemeClr val="tx1"/>
                </a:solidFill>
                <a:effectLst/>
              </a:rPr>
              <a:t>капитального </a:t>
            </a:r>
            <a:r>
              <a:rPr lang="ru-RU" sz="1000" b="0" dirty="0" smtClean="0">
                <a:solidFill>
                  <a:schemeClr val="tx1"/>
                </a:solidFill>
                <a:effectLst/>
              </a:rPr>
              <a:t>строительства за исключением следующих:</a:t>
            </a:r>
            <a:r>
              <a:rPr lang="ru-RU" sz="1000" b="0" dirty="0">
                <a:solidFill>
                  <a:schemeClr val="tx1"/>
                </a:solidFill>
                <a:effectLst/>
              </a:rPr>
              <a:t/>
            </a:r>
            <a:br>
              <a:rPr lang="ru-RU" sz="1000" b="0" dirty="0">
                <a:solidFill>
                  <a:schemeClr val="tx1"/>
                </a:solidFill>
                <a:effectLst/>
              </a:rPr>
            </a:br>
            <a:r>
              <a:rPr lang="ru-RU" sz="1000" b="0" dirty="0">
                <a:solidFill>
                  <a:schemeClr val="tx1"/>
                </a:solidFill>
                <a:effectLst/>
              </a:rPr>
              <a:t>- отдельно стоящие жилые дома с количеством этажей не более 3, предназначенные для проживания одной семьи (объекты индивидуального жилищного строительства);</a:t>
            </a:r>
            <a:br>
              <a:rPr lang="ru-RU" sz="1000" b="0" dirty="0">
                <a:solidFill>
                  <a:schemeClr val="tx1"/>
                </a:solidFill>
                <a:effectLst/>
              </a:rPr>
            </a:br>
            <a:r>
              <a:rPr lang="ru-RU" sz="1000" b="0" dirty="0">
                <a:solidFill>
                  <a:schemeClr val="tx1"/>
                </a:solidFill>
                <a:effectLst/>
              </a:rPr>
              <a:t>- жилые дома с количеством этажей не более 3, состоящие из не более 10 блоков, каждый из которых предназначен для проживания одной </a:t>
            </a:r>
            <a:r>
              <a:rPr lang="ru-RU" sz="1000" b="0" dirty="0" smtClean="0">
                <a:solidFill>
                  <a:schemeClr val="tx1"/>
                </a:solidFill>
                <a:effectLst/>
              </a:rPr>
              <a:t>семьи;</a:t>
            </a:r>
            <a:r>
              <a:rPr lang="ru-RU" sz="1000" b="0" dirty="0">
                <a:solidFill>
                  <a:schemeClr val="tx1"/>
                </a:solidFill>
                <a:effectLst/>
              </a:rPr>
              <a:t/>
            </a:r>
            <a:br>
              <a:rPr lang="ru-RU" sz="1000" b="0" dirty="0">
                <a:solidFill>
                  <a:schemeClr val="tx1"/>
                </a:solidFill>
                <a:effectLst/>
              </a:rPr>
            </a:br>
            <a:r>
              <a:rPr lang="ru-RU" sz="1000" b="0" dirty="0">
                <a:solidFill>
                  <a:schemeClr val="tx1"/>
                </a:solidFill>
                <a:effectLst/>
              </a:rPr>
              <a:t>- многоквартирные дома с количеством этажей не более 3, состоящие из не более 4 блок-секций, в каждой из которых находятся несколько квартир и помещения общего </a:t>
            </a:r>
            <a:r>
              <a:rPr lang="ru-RU" sz="1000" b="0" dirty="0" smtClean="0">
                <a:solidFill>
                  <a:schemeClr val="tx1"/>
                </a:solidFill>
                <a:effectLst/>
              </a:rPr>
              <a:t>пользования;</a:t>
            </a:r>
            <a:r>
              <a:rPr lang="ru-RU" sz="1000" b="0" dirty="0">
                <a:solidFill>
                  <a:schemeClr val="tx1"/>
                </a:solidFill>
                <a:effectLst/>
              </a:rPr>
              <a:t/>
            </a:r>
            <a:br>
              <a:rPr lang="ru-RU" sz="1000" b="0" dirty="0">
                <a:solidFill>
                  <a:schemeClr val="tx1"/>
                </a:solidFill>
                <a:effectLst/>
              </a:rPr>
            </a:br>
            <a:r>
              <a:rPr lang="ru-RU" sz="1000" b="0" dirty="0">
                <a:solidFill>
                  <a:schemeClr val="tx1"/>
                </a:solidFill>
                <a:effectLst/>
              </a:rPr>
              <a:t>- отдельно стоящие объекты капитального строительства с количеством этажей не более 2, общая площадь которых составляет не более 1500 кв. метров и которые не предназначены для проживания граждан и осуществления производственной деятельности;</a:t>
            </a:r>
            <a:br>
              <a:rPr lang="ru-RU" sz="1000" b="0" dirty="0">
                <a:solidFill>
                  <a:schemeClr val="tx1"/>
                </a:solidFill>
                <a:effectLst/>
              </a:rPr>
            </a:br>
            <a:r>
              <a:rPr lang="ru-RU" sz="1000" b="0" dirty="0">
                <a:solidFill>
                  <a:schemeClr val="tx1"/>
                </a:solidFill>
                <a:effectLst/>
              </a:rPr>
              <a:t>- отдельно стоящие объекты капитального строительства с количеством этажей не более 2, общая площадь которых составляет не более 1500 кв. метров, которые предназначены для осуществления производственной деятельности и для которых не требуется устанавливать санитарно-защитные зоны или требуется устанавливать санитарно-защитные зоны в пределах границ земельных участков, на которых расположены такие объекты.</a:t>
            </a:r>
            <a:br>
              <a:rPr lang="ru-RU" sz="1000" b="0" dirty="0">
                <a:solidFill>
                  <a:schemeClr val="tx1"/>
                </a:solidFill>
                <a:effectLst/>
              </a:rPr>
            </a:br>
            <a:r>
              <a:rPr lang="ru-RU" sz="1000" b="0" dirty="0">
                <a:solidFill>
                  <a:schemeClr val="tx1"/>
                </a:solidFill>
                <a:effectLst/>
              </a:rPr>
              <a:t>- строительство гаража на земельном участке, предоставленном физическому лицу для целей, не связанных с осуществлением предпринимательской деятельности, или строительство на земельном участке, предоставленном для ведения садоводства, дачного хозяйства;</a:t>
            </a:r>
            <a:br>
              <a:rPr lang="ru-RU" sz="1000" b="0" dirty="0">
                <a:solidFill>
                  <a:schemeClr val="tx1"/>
                </a:solidFill>
                <a:effectLst/>
              </a:rPr>
            </a:br>
            <a:r>
              <a:rPr lang="ru-RU" sz="1000" b="0" dirty="0">
                <a:solidFill>
                  <a:schemeClr val="tx1"/>
                </a:solidFill>
                <a:effectLst/>
              </a:rPr>
              <a:t>- строительство, реконструкция объектов, не являющихся объектами капитального строительства (киосков, навесов и других);</a:t>
            </a:r>
            <a:br>
              <a:rPr lang="ru-RU" sz="1000" b="0" dirty="0">
                <a:solidFill>
                  <a:schemeClr val="tx1"/>
                </a:solidFill>
                <a:effectLst/>
              </a:rPr>
            </a:br>
            <a:r>
              <a:rPr lang="ru-RU" sz="1000" b="0" dirty="0">
                <a:solidFill>
                  <a:schemeClr val="tx1"/>
                </a:solidFill>
                <a:effectLst/>
              </a:rPr>
              <a:t> - строительство на земельном участке строений и сооружений вспомогательного использования;</a:t>
            </a:r>
            <a:br>
              <a:rPr lang="ru-RU" sz="1000" b="0" dirty="0">
                <a:solidFill>
                  <a:schemeClr val="tx1"/>
                </a:solidFill>
                <a:effectLst/>
              </a:rPr>
            </a:br>
            <a:r>
              <a:rPr lang="ru-RU" sz="1000" b="0" dirty="0">
                <a:solidFill>
                  <a:schemeClr val="tx1"/>
                </a:solidFill>
                <a:effectLst/>
              </a:rPr>
              <a:t> - изменение объектов капитального строительства и (или) их частей, если такое изменение не затрагивает конструктивные и другие характеристики их надежности и безопасности и не превышает предельные параметры разрешенного строительства, реконструкции, установленные градостроительным регламентом</a:t>
            </a:r>
            <a:r>
              <a:rPr lang="ru-RU" sz="1000" b="0" dirty="0" smtClean="0">
                <a:solidFill>
                  <a:schemeClr val="tx1"/>
                </a:solidFill>
                <a:effectLst/>
              </a:rPr>
              <a:t>.</a:t>
            </a:r>
            <a:br>
              <a:rPr lang="ru-RU" sz="1000" b="0" dirty="0" smtClean="0">
                <a:solidFill>
                  <a:schemeClr val="tx1"/>
                </a:solidFill>
                <a:effectLst/>
              </a:rPr>
            </a:br>
            <a:r>
              <a:rPr lang="ru-RU" sz="1000" dirty="0">
                <a:solidFill>
                  <a:schemeClr val="tx1"/>
                </a:solidFill>
                <a:effectLst/>
              </a:rPr>
              <a:t>Определен круг объектов экспертизы федерального </a:t>
            </a:r>
            <a:r>
              <a:rPr lang="ru-RU" sz="1000" dirty="0" smtClean="0">
                <a:solidFill>
                  <a:schemeClr val="tx1"/>
                </a:solidFill>
                <a:effectLst/>
              </a:rPr>
              <a:t>уровня: </a:t>
            </a:r>
            <a:r>
              <a:rPr lang="ru-RU" sz="1000" b="0" dirty="0">
                <a:solidFill>
                  <a:schemeClr val="tx1"/>
                </a:solidFill>
                <a:effectLst/>
              </a:rPr>
              <a:t>объекты, </a:t>
            </a:r>
            <a:r>
              <a:rPr lang="ru-RU" sz="1000" b="0" dirty="0" smtClean="0">
                <a:solidFill>
                  <a:schemeClr val="tx1"/>
                </a:solidFill>
                <a:effectLst/>
              </a:rPr>
              <a:t>строительство которых </a:t>
            </a:r>
            <a:r>
              <a:rPr lang="ru-RU" sz="1000" b="0" dirty="0">
                <a:solidFill>
                  <a:schemeClr val="tx1"/>
                </a:solidFill>
                <a:effectLst/>
              </a:rPr>
              <a:t>предполагается осуществлять на территориях 2 и более субъектов Российской </a:t>
            </a:r>
            <a:r>
              <a:rPr lang="ru-RU" sz="1000" b="0" dirty="0" smtClean="0">
                <a:solidFill>
                  <a:schemeClr val="tx1"/>
                </a:solidFill>
                <a:effectLst/>
              </a:rPr>
              <a:t>Федерации, </a:t>
            </a:r>
            <a:r>
              <a:rPr lang="ru-RU" sz="1000" b="0" dirty="0">
                <a:solidFill>
                  <a:schemeClr val="tx1"/>
                </a:solidFill>
                <a:effectLst/>
              </a:rPr>
              <a:t>в исключительной экономической зоне Российской Федерации, на континентальном </a:t>
            </a:r>
            <a:r>
              <a:rPr lang="ru-RU" sz="1000" b="0" dirty="0" smtClean="0">
                <a:solidFill>
                  <a:schemeClr val="tx1"/>
                </a:solidFill>
                <a:effectLst/>
              </a:rPr>
              <a:t>шельфе, </a:t>
            </a:r>
            <a:r>
              <a:rPr lang="ru-RU" sz="1000" b="0" dirty="0">
                <a:solidFill>
                  <a:schemeClr val="tx1"/>
                </a:solidFill>
                <a:effectLst/>
              </a:rPr>
              <a:t>объекты обороны и </a:t>
            </a:r>
            <a:r>
              <a:rPr lang="ru-RU" sz="1000" b="0" dirty="0" smtClean="0">
                <a:solidFill>
                  <a:schemeClr val="tx1"/>
                </a:solidFill>
                <a:effectLst/>
              </a:rPr>
              <a:t>безопасности, </a:t>
            </a:r>
            <a:r>
              <a:rPr lang="ru-RU" sz="1000" b="0" dirty="0">
                <a:solidFill>
                  <a:schemeClr val="tx1"/>
                </a:solidFill>
                <a:effectLst/>
              </a:rPr>
              <a:t>объекты культурного </a:t>
            </a:r>
            <a:r>
              <a:rPr lang="ru-RU" sz="1000" b="0" dirty="0" smtClean="0">
                <a:solidFill>
                  <a:schemeClr val="tx1"/>
                </a:solidFill>
                <a:effectLst/>
              </a:rPr>
              <a:t>наследия, </a:t>
            </a:r>
            <a:r>
              <a:rPr lang="ru-RU" sz="1000" b="0" dirty="0">
                <a:solidFill>
                  <a:schemeClr val="tx1"/>
                </a:solidFill>
                <a:effectLst/>
              </a:rPr>
              <a:t>особо опасные и технически </a:t>
            </a:r>
            <a:r>
              <a:rPr lang="ru-RU" sz="1000" b="0" dirty="0" smtClean="0">
                <a:solidFill>
                  <a:schemeClr val="tx1"/>
                </a:solidFill>
                <a:effectLst/>
              </a:rPr>
              <a:t>сложные и уникальные объекты.</a:t>
            </a:r>
            <a:r>
              <a:rPr lang="ru-RU" sz="1000" b="0" dirty="0">
                <a:effectLst/>
              </a:rPr>
              <a:t/>
            </a:r>
            <a:br>
              <a:rPr lang="ru-RU" sz="1000" b="0" dirty="0">
                <a:effectLst/>
              </a:rPr>
            </a:br>
            <a:endParaRPr lang="ru-RU" sz="1000" b="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115616" y="404664"/>
            <a:ext cx="7173416" cy="936104"/>
          </a:xfrm>
        </p:spPr>
        <p:txBody>
          <a:bodyPr>
            <a:normAutofit fontScale="77500" lnSpcReduction="20000"/>
          </a:bodyPr>
          <a:lstStyle/>
          <a:p>
            <a:r>
              <a:rPr lang="ru-RU" b="1" i="1" dirty="0">
                <a:solidFill>
                  <a:schemeClr val="tx1"/>
                </a:solidFill>
              </a:rPr>
              <a:t>Постановление правительства РФ №145 от 5 марта 2007 г.</a:t>
            </a:r>
            <a:r>
              <a:rPr lang="ru-RU" i="1" dirty="0">
                <a:solidFill>
                  <a:schemeClr val="tx1"/>
                </a:solidFill>
              </a:rPr>
              <a:t> </a:t>
            </a:r>
            <a:r>
              <a:rPr lang="ru-RU" b="1" i="1" dirty="0">
                <a:solidFill>
                  <a:schemeClr val="tx1"/>
                </a:solidFill>
              </a:rPr>
              <a:t>"О порядке организации и проведения государственной экспертизы проектной документации и результатов инженерных изысканий"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9698493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3636085" cy="1258493"/>
          </a:xfrm>
        </p:spPr>
        <p:txBody>
          <a:bodyPr/>
          <a:lstStyle/>
          <a:p>
            <a:pPr marL="0" indent="0"/>
            <a:r>
              <a:rPr lang="ru-RU" sz="2000" dirty="0">
                <a:solidFill>
                  <a:schemeClr val="tx1"/>
                </a:solidFill>
              </a:rPr>
              <a:t>Подраздел «Мероприятия по охране атмосферного воздуха» (продолжение </a:t>
            </a:r>
            <a:r>
              <a:rPr lang="ru-RU" sz="2000" dirty="0" smtClean="0">
                <a:solidFill>
                  <a:schemeClr val="tx1"/>
                </a:solidFill>
              </a:rPr>
              <a:t>3)</a:t>
            </a:r>
            <a:endParaRPr lang="ru-RU" sz="20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60648"/>
            <a:ext cx="4016375" cy="1795027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204864"/>
            <a:ext cx="7056784" cy="4524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21937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3636085" cy="1258493"/>
          </a:xfrm>
        </p:spPr>
        <p:txBody>
          <a:bodyPr/>
          <a:lstStyle/>
          <a:p>
            <a:pPr marL="0" indent="0" algn="just"/>
            <a:r>
              <a:rPr lang="ru-RU" sz="2000" dirty="0">
                <a:solidFill>
                  <a:schemeClr val="tx1"/>
                </a:solidFill>
              </a:rPr>
              <a:t>Подраздел «Мероприятия по охране атмосферного воздуха» (продолжение 4</a:t>
            </a:r>
            <a:r>
              <a:rPr lang="ru-RU" sz="2000" dirty="0" smtClean="0">
                <a:solidFill>
                  <a:schemeClr val="tx1"/>
                </a:solidFill>
              </a:rPr>
              <a:t>)</a:t>
            </a:r>
            <a:endParaRPr lang="ru-RU" sz="20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9" y="1772817"/>
            <a:ext cx="3823802" cy="3816424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76056" y="476672"/>
            <a:ext cx="3388660" cy="213951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0070" y="116632"/>
            <a:ext cx="4480924" cy="633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363820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548681"/>
            <a:ext cx="3888432" cy="1080120"/>
          </a:xfrm>
        </p:spPr>
        <p:txBody>
          <a:bodyPr/>
          <a:lstStyle/>
          <a:p>
            <a:r>
              <a:rPr lang="ru-RU" sz="2000" dirty="0">
                <a:solidFill>
                  <a:schemeClr val="tx1"/>
                </a:solidFill>
              </a:rPr>
              <a:t>Подраздел «Мероприятия по охране атмосферного воздуха» (продолжение </a:t>
            </a:r>
            <a:r>
              <a:rPr lang="ru-RU" sz="2000" dirty="0" smtClean="0">
                <a:solidFill>
                  <a:schemeClr val="tx1"/>
                </a:solidFill>
              </a:rPr>
              <a:t>5)</a:t>
            </a: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93515" y="476672"/>
            <a:ext cx="4370973" cy="6048672"/>
          </a:xfrm>
        </p:spPr>
        <p:txBody>
          <a:bodyPr>
            <a:normAutofit fontScale="47500" lnSpcReduction="20000"/>
          </a:bodyPr>
          <a:lstStyle/>
          <a:p>
            <a:pPr algn="just"/>
            <a:r>
              <a:rPr lang="ru-RU" dirty="0">
                <a:solidFill>
                  <a:schemeClr val="tx1"/>
                </a:solidFill>
              </a:rPr>
              <a:t>Проект организации, благоустройства и озеленения представляется одновременно с проектом на строительство (реконструкцию, техническое перевооружение) предприятия. В СЗЗ допускается размещать:</a:t>
            </a:r>
          </a:p>
          <a:p>
            <a:pPr algn="just"/>
            <a:r>
              <a:rPr lang="ru-RU" dirty="0">
                <a:solidFill>
                  <a:schemeClr val="tx1"/>
                </a:solidFill>
              </a:rPr>
              <a:t>- сельскохозяйственные угодья для выращивания технических культур, не используемых для производства продуктов питания;</a:t>
            </a:r>
          </a:p>
          <a:p>
            <a:pPr algn="just"/>
            <a:r>
              <a:rPr lang="ru-RU" dirty="0">
                <a:solidFill>
                  <a:schemeClr val="tx1"/>
                </a:solidFill>
              </a:rPr>
              <a:t>- предприятия, их отдельные здания и сооружения с производствами меньшего класса вредности, чем основное производство;</a:t>
            </a:r>
          </a:p>
          <a:p>
            <a:pPr algn="just"/>
            <a:r>
              <a:rPr lang="ru-RU" dirty="0">
                <a:solidFill>
                  <a:schemeClr val="tx1"/>
                </a:solidFill>
              </a:rPr>
              <a:t>- пожарные депо, бани, прачечные, объекты торговли и общественного питания, мотели;</a:t>
            </a:r>
          </a:p>
          <a:p>
            <a:pPr algn="just"/>
            <a:r>
              <a:rPr lang="ru-RU" dirty="0">
                <a:solidFill>
                  <a:schemeClr val="tx1"/>
                </a:solidFill>
              </a:rPr>
              <a:t>- гаражи, площадки и сооружения для хранения общественного и индивидуального транспорта, автозаправочные станции»</a:t>
            </a:r>
          </a:p>
          <a:p>
            <a:pPr algn="just"/>
            <a:r>
              <a:rPr lang="ru-RU" dirty="0">
                <a:solidFill>
                  <a:schemeClr val="tx1"/>
                </a:solidFill>
              </a:rPr>
              <a:t>- связанные с обслуживанием данного предприятия здания управления, конструкторские бюро, учебные заведения, поликлиники, научно-исследовательские лаборатории,;</a:t>
            </a:r>
          </a:p>
          <a:p>
            <a:pPr algn="just"/>
            <a:r>
              <a:rPr lang="ru-RU" dirty="0">
                <a:solidFill>
                  <a:schemeClr val="tx1"/>
                </a:solidFill>
              </a:rPr>
              <a:t>- спортивно-оздоровительные сооружения для работников предприятия, </a:t>
            </a:r>
          </a:p>
          <a:p>
            <a:pPr algn="just"/>
            <a:r>
              <a:rPr lang="ru-RU" dirty="0">
                <a:solidFill>
                  <a:schemeClr val="tx1"/>
                </a:solidFill>
              </a:rPr>
              <a:t>- общественные здания административного назначения, </a:t>
            </a:r>
          </a:p>
          <a:p>
            <a:pPr algn="just"/>
            <a:r>
              <a:rPr lang="ru-RU" dirty="0">
                <a:solidFill>
                  <a:schemeClr val="tx1"/>
                </a:solidFill>
              </a:rPr>
              <a:t>- нежилые помещения для дежурного аварийного персонала и охраны предприятий, </a:t>
            </a:r>
          </a:p>
          <a:p>
            <a:pPr algn="just"/>
            <a:r>
              <a:rPr lang="ru-RU" dirty="0">
                <a:solidFill>
                  <a:schemeClr val="tx1"/>
                </a:solidFill>
              </a:rPr>
              <a:t>- помещения для пребывания работающих по вахтовому методу, </a:t>
            </a:r>
          </a:p>
          <a:p>
            <a:pPr algn="just"/>
            <a:r>
              <a:rPr lang="ru-RU" dirty="0">
                <a:solidFill>
                  <a:schemeClr val="tx1"/>
                </a:solidFill>
              </a:rPr>
              <a:t>- местные и транзитные коммуникации, </a:t>
            </a:r>
          </a:p>
          <a:p>
            <a:pPr algn="just"/>
            <a:r>
              <a:rPr lang="ru-RU" dirty="0">
                <a:solidFill>
                  <a:schemeClr val="tx1"/>
                </a:solidFill>
              </a:rPr>
              <a:t>- ЛЭП и электроподстанции, </a:t>
            </a:r>
          </a:p>
          <a:p>
            <a:pPr algn="just"/>
            <a:r>
              <a:rPr lang="ru-RU" dirty="0">
                <a:solidFill>
                  <a:schemeClr val="tx1"/>
                </a:solidFill>
              </a:rPr>
              <a:t>- </a:t>
            </a:r>
            <a:r>
              <a:rPr lang="ru-RU" dirty="0" err="1">
                <a:solidFill>
                  <a:schemeClr val="tx1"/>
                </a:solidFill>
              </a:rPr>
              <a:t>нефте</a:t>
            </a:r>
            <a:r>
              <a:rPr lang="ru-RU" dirty="0">
                <a:solidFill>
                  <a:schemeClr val="tx1"/>
                </a:solidFill>
              </a:rPr>
              <a:t>- и газопроводы, </a:t>
            </a:r>
          </a:p>
          <a:p>
            <a:pPr algn="just"/>
            <a:r>
              <a:rPr lang="ru-RU" dirty="0">
                <a:solidFill>
                  <a:schemeClr val="tx1"/>
                </a:solidFill>
              </a:rPr>
              <a:t>- артезианские скважины для технического водоснабжения, </a:t>
            </a:r>
            <a:r>
              <a:rPr lang="ru-RU" dirty="0" err="1">
                <a:solidFill>
                  <a:schemeClr val="tx1"/>
                </a:solidFill>
              </a:rPr>
              <a:t>водоохлаждающие</a:t>
            </a:r>
            <a:r>
              <a:rPr lang="ru-RU" dirty="0">
                <a:solidFill>
                  <a:schemeClr val="tx1"/>
                </a:solidFill>
              </a:rPr>
              <a:t> сооружения для подготовки технической воды, </a:t>
            </a:r>
          </a:p>
          <a:p>
            <a:pPr algn="just"/>
            <a:r>
              <a:rPr lang="ru-RU" dirty="0">
                <a:solidFill>
                  <a:schemeClr val="tx1"/>
                </a:solidFill>
              </a:rPr>
              <a:t>- канализационные насосные станции, </a:t>
            </a:r>
          </a:p>
          <a:p>
            <a:pPr algn="just"/>
            <a:r>
              <a:rPr lang="ru-RU" dirty="0">
                <a:solidFill>
                  <a:schemeClr val="tx1"/>
                </a:solidFill>
              </a:rPr>
              <a:t>- сооружения оборотного водоснабжения, </a:t>
            </a:r>
          </a:p>
          <a:p>
            <a:pPr algn="just"/>
            <a:r>
              <a:rPr lang="ru-RU" dirty="0">
                <a:solidFill>
                  <a:schemeClr val="tx1"/>
                </a:solidFill>
              </a:rPr>
              <a:t>- питомники растений для озеленения </a:t>
            </a:r>
            <a:r>
              <a:rPr lang="ru-RU" dirty="0" err="1">
                <a:solidFill>
                  <a:schemeClr val="tx1"/>
                </a:solidFill>
              </a:rPr>
              <a:t>промплощадки</a:t>
            </a:r>
            <a:r>
              <a:rPr lang="ru-RU" dirty="0">
                <a:solidFill>
                  <a:schemeClr val="tx1"/>
                </a:solidFill>
              </a:rPr>
              <a:t>, предприятий и санитарно-защитной зоны. </a:t>
            </a:r>
          </a:p>
          <a:p>
            <a:pPr algn="just"/>
            <a:r>
              <a:rPr lang="ru-RU" dirty="0">
                <a:solidFill>
                  <a:schemeClr val="tx1"/>
                </a:solidFill>
              </a:rPr>
              <a:t>Санитарно-защитная зона для предприятий IV, V классов должна быть максимально озеленена - не менее 60% площади; для предприятий II и III класса - не менее 50%; для предприятий, имеющих санитарно-защитную зону 1000 м и более, - не менее 40% ее территории с обязательной организацией полосы древесно-кустарниковых насаждений со стороны жилой застройки.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83568" y="2420888"/>
            <a:ext cx="3388660" cy="3384376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b="1" dirty="0">
                <a:solidFill>
                  <a:schemeClr val="tx1"/>
                </a:solidFill>
              </a:rPr>
              <a:t>Предложения по организации СЗЗ</a:t>
            </a:r>
            <a:r>
              <a:rPr lang="ru-RU" b="1" i="1" dirty="0">
                <a:solidFill>
                  <a:schemeClr val="tx1"/>
                </a:solidFill>
              </a:rPr>
              <a:t> </a:t>
            </a:r>
            <a:r>
              <a:rPr lang="ru-RU" dirty="0">
                <a:solidFill>
                  <a:schemeClr val="tx1"/>
                </a:solidFill>
              </a:rPr>
              <a:t>регламентируются в СанПиН 2.2.1/2.1.1.1200-03. </a:t>
            </a:r>
            <a:r>
              <a:rPr lang="ru-RU" dirty="0" err="1">
                <a:solidFill>
                  <a:schemeClr val="tx1"/>
                </a:solidFill>
              </a:rPr>
              <a:t>Санитарно</a:t>
            </a:r>
            <a:r>
              <a:rPr lang="ru-RU" dirty="0">
                <a:solidFill>
                  <a:schemeClr val="tx1"/>
                </a:solidFill>
              </a:rPr>
              <a:t> - защитные зоны и санитарная классификация предприятий, сооружений и иных </a:t>
            </a:r>
            <a:r>
              <a:rPr lang="ru-RU" dirty="0" smtClean="0">
                <a:solidFill>
                  <a:schemeClr val="tx1"/>
                </a:solidFill>
              </a:rPr>
              <a:t>объектов. </a:t>
            </a:r>
            <a:r>
              <a:rPr lang="ru-RU" dirty="0">
                <a:solidFill>
                  <a:schemeClr val="tx1"/>
                </a:solidFill>
              </a:rPr>
              <a:t>В </a:t>
            </a:r>
            <a:r>
              <a:rPr lang="ru-RU" dirty="0" err="1">
                <a:solidFill>
                  <a:schemeClr val="tx1"/>
                </a:solidFill>
              </a:rPr>
              <a:t>предпроектной</a:t>
            </a:r>
            <a:r>
              <a:rPr lang="ru-RU" dirty="0">
                <a:solidFill>
                  <a:schemeClr val="tx1"/>
                </a:solidFill>
              </a:rPr>
              <a:t>, проектной документации на строительство новых, реконструкцию или техническое перевооружение действующих предприятий и сооружений должны быть предусмотрены мероприятия и средства на организацию и благоустройство санитарно-защитных зон, включая переселение жителей в случае необходимости. </a:t>
            </a:r>
          </a:p>
        </p:txBody>
      </p:sp>
    </p:spTree>
    <p:extLst>
      <p:ext uri="{BB962C8B-B14F-4D97-AF65-F5344CB8AC3E}">
        <p14:creationId xmlns:p14="http://schemas.microsoft.com/office/powerpoint/2010/main" val="293779673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3"/>
            <a:ext cx="3888432" cy="1152128"/>
          </a:xfrm>
        </p:spPr>
        <p:txBody>
          <a:bodyPr/>
          <a:lstStyle/>
          <a:p>
            <a:r>
              <a:rPr lang="ru-RU" sz="2000" dirty="0">
                <a:solidFill>
                  <a:schemeClr val="tx1"/>
                </a:solidFill>
              </a:rPr>
              <a:t>Подраздел «Мероприятия по охране атмосферного воздуха» (продолжение </a:t>
            </a:r>
            <a:r>
              <a:rPr lang="ru-RU" sz="2000" dirty="0" smtClean="0">
                <a:solidFill>
                  <a:schemeClr val="tx1"/>
                </a:solidFill>
              </a:rPr>
              <a:t>6)</a:t>
            </a: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93515" y="404664"/>
            <a:ext cx="4298965" cy="6120680"/>
          </a:xfrm>
        </p:spPr>
        <p:txBody>
          <a:bodyPr>
            <a:noAutofit/>
          </a:bodyPr>
          <a:lstStyle/>
          <a:p>
            <a:pPr algn="just"/>
            <a:r>
              <a:rPr lang="ru-RU" sz="1050" b="1" dirty="0">
                <a:solidFill>
                  <a:schemeClr val="tx1"/>
                </a:solidFill>
              </a:rPr>
              <a:t>Предложения по контролю основных источников и загрязняющих веществ, подлежащих контролю</a:t>
            </a:r>
            <a:r>
              <a:rPr lang="ru-RU" sz="1050" i="1" dirty="0">
                <a:solidFill>
                  <a:schemeClr val="tx1"/>
                </a:solidFill>
              </a:rPr>
              <a:t>. </a:t>
            </a:r>
            <a:r>
              <a:rPr lang="ru-RU" sz="1050" dirty="0">
                <a:solidFill>
                  <a:schemeClr val="tx1"/>
                </a:solidFill>
              </a:rPr>
              <a:t>Производственный контроль за соблюдением установленных нормативов выбросов подразделяется на два вида:</a:t>
            </a:r>
            <a:endParaRPr lang="ru-RU" sz="1050" b="1" dirty="0">
              <a:solidFill>
                <a:schemeClr val="tx1"/>
              </a:solidFill>
            </a:endParaRPr>
          </a:p>
          <a:p>
            <a:pPr lvl="0" algn="just"/>
            <a:r>
              <a:rPr lang="ru-RU" sz="1050" dirty="0">
                <a:solidFill>
                  <a:schemeClr val="tx1"/>
                </a:solidFill>
              </a:rPr>
              <a:t>контроль непосредственно на источниках;</a:t>
            </a:r>
            <a:endParaRPr lang="ru-RU" sz="1050" b="1" dirty="0">
              <a:solidFill>
                <a:schemeClr val="tx1"/>
              </a:solidFill>
            </a:endParaRPr>
          </a:p>
          <a:p>
            <a:pPr lvl="0" algn="just"/>
            <a:r>
              <a:rPr lang="ru-RU" sz="1050" dirty="0">
                <a:solidFill>
                  <a:schemeClr val="tx1"/>
                </a:solidFill>
              </a:rPr>
              <a:t>контроль за содержанием вредных веществ в атмосферном воздухе (на границе СЗЗ и жилой застройки).</a:t>
            </a:r>
            <a:endParaRPr lang="ru-RU" sz="1050" b="1" dirty="0">
              <a:solidFill>
                <a:schemeClr val="tx1"/>
              </a:solidFill>
            </a:endParaRPr>
          </a:p>
          <a:p>
            <a:pPr algn="just"/>
            <a:r>
              <a:rPr lang="ru-RU" sz="1050" dirty="0">
                <a:solidFill>
                  <a:schemeClr val="tx1"/>
                </a:solidFill>
              </a:rPr>
              <a:t>Первый вид контроля является основным для всех источников с организованным и неорганизованным выбросом, второй может дополнять первый вид контроля и применяется, главным образом, для отдельных предприятий, на которых неорганизованный разовый выброс превалирует в суммарном разовом выбросе предприятия. Производственный контроль источников загрязнения атмосферы осуществляют природоохранные службы предприятия в соответствии с отраслевыми методическими документами. Контроль за содержанием вредных веществ в атмосферном воздухе на границе СЗЗ и ближайшей жилой застройки осуществляется лабораторией, аккредитованной в установленном порядке. Исходя из результатов расчета загрязнения атмосферы, выбираются несколько контрольных точек на границе СЗЗ и жилой застройки. Измерения следует выполнять при тех же метеоусловиях, которым соответствуют значения расчетных концентраций в контрольных точках.</a:t>
            </a:r>
            <a:endParaRPr lang="ru-RU" sz="1050" b="1" dirty="0">
              <a:solidFill>
                <a:schemeClr val="tx1"/>
              </a:solidFill>
            </a:endParaRPr>
          </a:p>
          <a:p>
            <a:pPr algn="just"/>
            <a:r>
              <a:rPr lang="ru-RU" sz="1050" dirty="0">
                <a:solidFill>
                  <a:schemeClr val="tx1"/>
                </a:solidFill>
              </a:rPr>
              <a:t>Периодичность измерений определяется категорией источников выбросов в разрезе каждого вредного вещества. Согласно «Методическому пособию по расчету, нормированию и контролю выбросов загрязняющих веществ в атмосферный воздух</a:t>
            </a:r>
            <a:r>
              <a:rPr lang="ru-RU" sz="1050" dirty="0" smtClean="0">
                <a:solidFill>
                  <a:schemeClr val="tx1"/>
                </a:solidFill>
              </a:rPr>
              <a:t>», </a:t>
            </a:r>
            <a:r>
              <a:rPr lang="ru-RU" sz="1050" dirty="0">
                <a:solidFill>
                  <a:schemeClr val="tx1"/>
                </a:solidFill>
              </a:rPr>
              <a:t>исходя из определенной категории сочетания «источник - вредное вещество», предлагается следующая периодичность контроля за соблюдением нормативов ПДВ:</a:t>
            </a:r>
            <a:endParaRPr lang="ru-RU" sz="1050" b="1" dirty="0">
              <a:solidFill>
                <a:schemeClr val="tx1"/>
              </a:solidFill>
            </a:endParaRPr>
          </a:p>
          <a:p>
            <a:pPr algn="just"/>
            <a:r>
              <a:rPr lang="en-US" sz="1050" dirty="0">
                <a:solidFill>
                  <a:schemeClr val="tx1"/>
                </a:solidFill>
              </a:rPr>
              <a:t>I</a:t>
            </a:r>
            <a:r>
              <a:rPr lang="ru-RU" sz="1050" dirty="0">
                <a:solidFill>
                  <a:schemeClr val="tx1"/>
                </a:solidFill>
              </a:rPr>
              <a:t>    категория – 1 раз в квартал:</a:t>
            </a:r>
            <a:endParaRPr lang="ru-RU" sz="1050" b="1" dirty="0">
              <a:solidFill>
                <a:schemeClr val="tx1"/>
              </a:solidFill>
            </a:endParaRPr>
          </a:p>
          <a:p>
            <a:pPr algn="just"/>
            <a:r>
              <a:rPr lang="en-US" sz="1050" dirty="0">
                <a:solidFill>
                  <a:schemeClr val="tx1"/>
                </a:solidFill>
              </a:rPr>
              <a:t>II</a:t>
            </a:r>
            <a:r>
              <a:rPr lang="ru-RU" sz="1050" dirty="0">
                <a:solidFill>
                  <a:schemeClr val="tx1"/>
                </a:solidFill>
              </a:rPr>
              <a:t>   категория – 2 раза в год;</a:t>
            </a:r>
            <a:endParaRPr lang="ru-RU" sz="1050" b="1" dirty="0">
              <a:solidFill>
                <a:schemeClr val="tx1"/>
              </a:solidFill>
            </a:endParaRPr>
          </a:p>
          <a:p>
            <a:pPr algn="just"/>
            <a:r>
              <a:rPr lang="en-US" sz="1050" dirty="0">
                <a:solidFill>
                  <a:schemeClr val="tx1"/>
                </a:solidFill>
              </a:rPr>
              <a:t>III</a:t>
            </a:r>
            <a:r>
              <a:rPr lang="ru-RU" sz="1050" dirty="0">
                <a:solidFill>
                  <a:schemeClr val="tx1"/>
                </a:solidFill>
              </a:rPr>
              <a:t>  категория – 1 раз в год;</a:t>
            </a:r>
            <a:endParaRPr lang="ru-RU" sz="1050" b="1" dirty="0">
              <a:solidFill>
                <a:schemeClr val="tx1"/>
              </a:solidFill>
            </a:endParaRPr>
          </a:p>
          <a:p>
            <a:pPr algn="just"/>
            <a:r>
              <a:rPr lang="en-US" sz="1050" dirty="0">
                <a:solidFill>
                  <a:schemeClr val="tx1"/>
                </a:solidFill>
              </a:rPr>
              <a:t>IV</a:t>
            </a:r>
            <a:r>
              <a:rPr lang="ru-RU" sz="1050" dirty="0">
                <a:solidFill>
                  <a:schemeClr val="tx1"/>
                </a:solidFill>
              </a:rPr>
              <a:t>  категория – 1 раз в 5 </a:t>
            </a:r>
            <a:r>
              <a:rPr lang="ru-RU" sz="1050" dirty="0" smtClean="0">
                <a:solidFill>
                  <a:schemeClr val="tx1"/>
                </a:solidFill>
              </a:rPr>
              <a:t>лет.</a:t>
            </a:r>
            <a:endParaRPr lang="ru-RU" sz="1050" b="1" dirty="0">
              <a:solidFill>
                <a:schemeClr val="tx1"/>
              </a:solidFill>
            </a:endParaRPr>
          </a:p>
          <a:p>
            <a:endParaRPr lang="ru-RU" sz="105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793437"/>
            <a:ext cx="3384376" cy="4512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185974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052736"/>
            <a:ext cx="4032448" cy="1258493"/>
          </a:xfrm>
        </p:spPr>
        <p:txBody>
          <a:bodyPr/>
          <a:lstStyle/>
          <a:p>
            <a:pPr marL="0" indent="0" algn="just"/>
            <a:r>
              <a:rPr lang="ru-RU" sz="2000" dirty="0" smtClean="0">
                <a:solidFill>
                  <a:schemeClr val="tx1"/>
                </a:solidFill>
              </a:rPr>
              <a:t>Подраздел «Мероприятия</a:t>
            </a:r>
            <a:r>
              <a:rPr lang="ru-RU" sz="2000" dirty="0">
                <a:solidFill>
                  <a:schemeClr val="tx1"/>
                </a:solidFill>
              </a:rPr>
              <a:t>, обеспечивающие рациональное использование и охрану водных объектов</a:t>
            </a:r>
            <a:r>
              <a:rPr lang="ru-RU" sz="2000" dirty="0" smtClean="0">
                <a:solidFill>
                  <a:schemeClr val="tx1"/>
                </a:solidFill>
              </a:rPr>
              <a:t>»</a:t>
            </a: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93515" y="260648"/>
            <a:ext cx="4370973" cy="6192688"/>
          </a:xfrm>
        </p:spPr>
        <p:txBody>
          <a:bodyPr>
            <a:noAutofit/>
          </a:bodyPr>
          <a:lstStyle/>
          <a:p>
            <a:pPr algn="just"/>
            <a:r>
              <a:rPr lang="ru-RU" sz="900" dirty="0">
                <a:solidFill>
                  <a:schemeClr val="tx1"/>
                </a:solidFill>
              </a:rPr>
              <a:t>В целях минимизации воздействия производственных объектов на поверхностные и подземные воды при проектировании обычно принимаются следующие </a:t>
            </a:r>
            <a:r>
              <a:rPr lang="ru-RU" sz="900" b="1" i="1" dirty="0">
                <a:solidFill>
                  <a:schemeClr val="tx1"/>
                </a:solidFill>
              </a:rPr>
              <a:t>планировочные и технические решения</a:t>
            </a:r>
            <a:r>
              <a:rPr lang="ru-RU" sz="900" dirty="0">
                <a:solidFill>
                  <a:schemeClr val="tx1"/>
                </a:solidFill>
              </a:rPr>
              <a:t>.</a:t>
            </a:r>
          </a:p>
          <a:p>
            <a:pPr algn="just"/>
            <a:r>
              <a:rPr lang="ru-RU" sz="900" dirty="0">
                <a:solidFill>
                  <a:schemeClr val="tx1"/>
                </a:solidFill>
              </a:rPr>
              <a:t>- размещение за пределами </a:t>
            </a:r>
            <a:r>
              <a:rPr lang="ru-RU" sz="900" dirty="0" err="1">
                <a:solidFill>
                  <a:schemeClr val="tx1"/>
                </a:solidFill>
              </a:rPr>
              <a:t>водоохранных</a:t>
            </a:r>
            <a:r>
              <a:rPr lang="ru-RU" sz="900" dirty="0">
                <a:solidFill>
                  <a:schemeClr val="tx1"/>
                </a:solidFill>
              </a:rPr>
              <a:t> зон поверхностных водных объектов и зон санитарной охраны (ЗСО) источников подземного </a:t>
            </a:r>
            <a:r>
              <a:rPr lang="ru-RU" sz="900" dirty="0" err="1">
                <a:solidFill>
                  <a:schemeClr val="tx1"/>
                </a:solidFill>
              </a:rPr>
              <a:t>хозпитьевого</a:t>
            </a:r>
            <a:r>
              <a:rPr lang="ru-RU" sz="900" dirty="0">
                <a:solidFill>
                  <a:schemeClr val="tx1"/>
                </a:solidFill>
              </a:rPr>
              <a:t> водоснабжения;</a:t>
            </a:r>
          </a:p>
          <a:p>
            <a:pPr algn="just"/>
            <a:r>
              <a:rPr lang="ru-RU" sz="900" dirty="0">
                <a:solidFill>
                  <a:schemeClr val="tx1"/>
                </a:solidFill>
              </a:rPr>
              <a:t>- организация производственной, ливневой и хозяйственно-бытовой канализации, с раздельным сбором, последующей очисткой и утилизацией стоков, с учетом характера их загрязнения;</a:t>
            </a:r>
          </a:p>
          <a:p>
            <a:pPr algn="just"/>
            <a:r>
              <a:rPr lang="ru-RU" sz="900" dirty="0">
                <a:solidFill>
                  <a:schemeClr val="tx1"/>
                </a:solidFill>
              </a:rPr>
              <a:t>- минимизация водопотребления за счет внедрения </a:t>
            </a:r>
            <a:r>
              <a:rPr lang="ru-RU" sz="900" dirty="0" err="1">
                <a:solidFill>
                  <a:schemeClr val="tx1"/>
                </a:solidFill>
              </a:rPr>
              <a:t>водосберегающих</a:t>
            </a:r>
            <a:r>
              <a:rPr lang="ru-RU" sz="900" dirty="0">
                <a:solidFill>
                  <a:schemeClr val="tx1"/>
                </a:solidFill>
              </a:rPr>
              <a:t> технологий, оборотного водоснабжения и утилизации очищенных сточных вод;</a:t>
            </a:r>
          </a:p>
          <a:p>
            <a:pPr algn="just"/>
            <a:r>
              <a:rPr lang="ru-RU" sz="900" dirty="0">
                <a:solidFill>
                  <a:schemeClr val="tx1"/>
                </a:solidFill>
              </a:rPr>
              <a:t>- очистка и утилизация производственных сточных вод и поверхностного стока, внедрение по возможности систем оборотного водоснабжения;</a:t>
            </a:r>
          </a:p>
          <a:p>
            <a:pPr algn="just"/>
            <a:r>
              <a:rPr lang="ru-RU" sz="900" dirty="0">
                <a:solidFill>
                  <a:schemeClr val="tx1"/>
                </a:solidFill>
              </a:rPr>
              <a:t>- благоустройство и озеленение незастроенных территорий;</a:t>
            </a:r>
          </a:p>
          <a:p>
            <a:pPr algn="just"/>
            <a:r>
              <a:rPr lang="ru-RU" sz="900" dirty="0">
                <a:solidFill>
                  <a:schemeClr val="tx1"/>
                </a:solidFill>
              </a:rPr>
              <a:t>- герметизация и защита от коррозии колонн скважин, трубопроводов, емкостей и т.п.</a:t>
            </a:r>
          </a:p>
          <a:p>
            <a:pPr algn="just"/>
            <a:r>
              <a:rPr lang="ru-RU" sz="900" dirty="0">
                <a:solidFill>
                  <a:schemeClr val="tx1"/>
                </a:solidFill>
              </a:rPr>
              <a:t>Выбор методов и схем очистки сточных вод промышленного объекта зависит от технико-экономических показателей применяемых очистных сооружений, возможности извлечения и утилизации ценных веществ из сточных вод и надежности защиты водных объектов района от загрязнения. В материалах подраздела следует привести:</a:t>
            </a:r>
          </a:p>
          <a:p>
            <a:pPr algn="just"/>
            <a:r>
              <a:rPr lang="ru-RU" sz="900" dirty="0">
                <a:solidFill>
                  <a:schemeClr val="tx1"/>
                </a:solidFill>
              </a:rPr>
              <a:t>- описание методов очистки сточных вод;</a:t>
            </a:r>
          </a:p>
          <a:p>
            <a:pPr algn="just"/>
            <a:r>
              <a:rPr lang="ru-RU" sz="900" dirty="0">
                <a:solidFill>
                  <a:schemeClr val="tx1"/>
                </a:solidFill>
              </a:rPr>
              <a:t>- краткое описание очистных сооружений и установок, в том числе схему, тип, производительность очистных сооружений;</a:t>
            </a:r>
          </a:p>
          <a:p>
            <a:pPr algn="just"/>
            <a:r>
              <a:rPr lang="ru-RU" sz="900" dirty="0">
                <a:solidFill>
                  <a:schemeClr val="tx1"/>
                </a:solidFill>
              </a:rPr>
              <a:t>- основные расчетные параметры и ожидаемую техническую эффективность (в процентах, концентрациях) проектируемых (реконструируемых) сооружений для очистки, обезвреживания и обеззараживания сточных </a:t>
            </a:r>
            <a:r>
              <a:rPr lang="ru-RU" sz="900" dirty="0" smtClean="0">
                <a:solidFill>
                  <a:schemeClr val="tx1"/>
                </a:solidFill>
              </a:rPr>
              <a:t>вод. </a:t>
            </a:r>
            <a:endParaRPr lang="ru-RU" sz="900" dirty="0">
              <a:solidFill>
                <a:schemeClr val="tx1"/>
              </a:solidFill>
            </a:endParaRPr>
          </a:p>
          <a:p>
            <a:pPr algn="just"/>
            <a:r>
              <a:rPr lang="ru-RU" sz="900" dirty="0">
                <a:solidFill>
                  <a:schemeClr val="tx1"/>
                </a:solidFill>
              </a:rPr>
              <a:t>Сточные воды проектируемого объекта после соответствующей очистки могут быть использованы для нужд собственного производства, переданы для использования на другие промышленные объекты, отведены в систему канализации населенного пункта (города) или сброшены в водные объекты</a:t>
            </a:r>
            <a:r>
              <a:rPr lang="ru-RU" sz="900" dirty="0" smtClean="0">
                <a:solidFill>
                  <a:schemeClr val="tx1"/>
                </a:solidFill>
              </a:rPr>
              <a:t>.</a:t>
            </a:r>
          </a:p>
          <a:p>
            <a:pPr algn="just"/>
            <a:r>
              <a:rPr lang="ru-RU" sz="900" b="1" i="1" dirty="0">
                <a:solidFill>
                  <a:schemeClr val="tx1"/>
                </a:solidFill>
              </a:rPr>
              <a:t>Предложения по установлению </a:t>
            </a:r>
            <a:r>
              <a:rPr lang="ru-RU" sz="900" b="1" i="1" dirty="0" smtClean="0">
                <a:solidFill>
                  <a:schemeClr val="tx1"/>
                </a:solidFill>
              </a:rPr>
              <a:t>нормативно-допустимых </a:t>
            </a:r>
            <a:r>
              <a:rPr lang="ru-RU" sz="900" b="1" i="1" dirty="0">
                <a:solidFill>
                  <a:schemeClr val="tx1"/>
                </a:solidFill>
              </a:rPr>
              <a:t>сбросов </a:t>
            </a:r>
            <a:r>
              <a:rPr lang="ru-RU" sz="900" b="1" i="1" dirty="0" smtClean="0">
                <a:solidFill>
                  <a:schemeClr val="tx1"/>
                </a:solidFill>
              </a:rPr>
              <a:t>(НДС</a:t>
            </a:r>
            <a:r>
              <a:rPr lang="ru-RU" sz="900" b="1" i="1" dirty="0">
                <a:solidFill>
                  <a:schemeClr val="tx1"/>
                </a:solidFill>
              </a:rPr>
              <a:t>) </a:t>
            </a:r>
            <a:r>
              <a:rPr lang="ru-RU" sz="900" dirty="0">
                <a:solidFill>
                  <a:schemeClr val="tx1"/>
                </a:solidFill>
              </a:rPr>
              <a:t>разрабатываются на основе расчета разбавления стоков, обеспечивающего </a:t>
            </a:r>
            <a:r>
              <a:rPr lang="ru-RU" sz="900" dirty="0" err="1">
                <a:solidFill>
                  <a:schemeClr val="tx1"/>
                </a:solidFill>
              </a:rPr>
              <a:t>непревышение</a:t>
            </a:r>
            <a:r>
              <a:rPr lang="ru-RU" sz="900" dirty="0">
                <a:solidFill>
                  <a:schemeClr val="tx1"/>
                </a:solidFill>
              </a:rPr>
              <a:t> ПДК при расходах воды 95% обеспеченности. 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83568" y="3068960"/>
            <a:ext cx="3388660" cy="213951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852936"/>
            <a:ext cx="4152676" cy="2772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051315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газ-д 20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764704"/>
            <a:ext cx="8172400" cy="4873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6124500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92696"/>
            <a:ext cx="3960440" cy="1656184"/>
          </a:xfrm>
        </p:spPr>
        <p:txBody>
          <a:bodyPr/>
          <a:lstStyle/>
          <a:p>
            <a:pPr marL="0" indent="0" algn="just"/>
            <a:r>
              <a:rPr lang="ru-RU" sz="2000" dirty="0">
                <a:solidFill>
                  <a:schemeClr val="tx1"/>
                </a:solidFill>
              </a:rPr>
              <a:t>Подраздел «Мероприятия, обеспечивающие рациональное использование и охрану водных объектов</a:t>
            </a:r>
            <a:r>
              <a:rPr lang="ru-RU" sz="2000" dirty="0" smtClean="0">
                <a:solidFill>
                  <a:schemeClr val="tx1"/>
                </a:solidFill>
              </a:rPr>
              <a:t>» (продолжение)</a:t>
            </a: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93515" y="404664"/>
            <a:ext cx="4298965" cy="5976664"/>
          </a:xfrm>
        </p:spPr>
        <p:txBody>
          <a:bodyPr>
            <a:normAutofit fontScale="47500" lnSpcReduction="20000"/>
          </a:bodyPr>
          <a:lstStyle/>
          <a:p>
            <a:pPr algn="just"/>
            <a:r>
              <a:rPr lang="ru-RU" sz="2300" b="1" i="1" dirty="0">
                <a:solidFill>
                  <a:schemeClr val="tx1"/>
                </a:solidFill>
              </a:rPr>
              <a:t>Предложения по установлению </a:t>
            </a:r>
            <a:r>
              <a:rPr lang="ru-RU" sz="2300" b="1" i="1" dirty="0" err="1">
                <a:solidFill>
                  <a:schemeClr val="tx1"/>
                </a:solidFill>
              </a:rPr>
              <a:t>водоохранных</a:t>
            </a:r>
            <a:r>
              <a:rPr lang="ru-RU" sz="2300" b="1" i="1" dirty="0">
                <a:solidFill>
                  <a:schemeClr val="tx1"/>
                </a:solidFill>
              </a:rPr>
              <a:t> зон </a:t>
            </a:r>
            <a:r>
              <a:rPr lang="ru-RU" sz="2300" dirty="0">
                <a:solidFill>
                  <a:schemeClr val="tx1"/>
                </a:solidFill>
              </a:rPr>
              <a:t>выполняются согласно ст. 65 Водного кодекса РФ, с учетом размеров водных объектов: 50 м для водотоков длиной до 10 км, озер и водохранилищ; 100 м для рек длиной от 10 до 50 км; 200 м для рек длиной более 50 км и 500 м для морей. Ширина водоохраной зоны водотока принимается в зависимости от их длины, начиная от истока.</a:t>
            </a:r>
          </a:p>
          <a:p>
            <a:pPr algn="just"/>
            <a:r>
              <a:rPr lang="ru-RU" sz="2300" b="1" i="1" dirty="0">
                <a:solidFill>
                  <a:schemeClr val="tx1"/>
                </a:solidFill>
              </a:rPr>
              <a:t>Предложения по организации зон санитарной </a:t>
            </a:r>
            <a:r>
              <a:rPr lang="ru-RU" sz="2300" dirty="0">
                <a:solidFill>
                  <a:schemeClr val="tx1"/>
                </a:solidFill>
              </a:rPr>
              <a:t>охраны разрабатываются при наличии в составе проекта скважин питьевого водоснабжения или при размещении проектируемого объекта в пределах ЗСО существующих скважин. Требования к организации ЗСО регламентируются в СанПиН 2.1.4.1110-02. ЗСО организуются в составе трех поясов: первый пояс (строгого режима) включает территорию расположения водозаборов, площадок всех водопроводных сооружений и водопроводящего канала. Его назначение - защита места водозабора и водозаборных сооружений от случайного или умышленного загрязнения и повреждения. Второй и третий пояса (пояса ограничений) включают территорию, предназначенную для предупреждения загрязнения воды источников водоснабжения. В состав проекта ЗСО должны входить текстовая часть, картографический материал, перечень предусмотренных мероприятий, согласованный с землепользователями, сроками их исполнения и исполнителями</a:t>
            </a:r>
            <a:r>
              <a:rPr lang="ru-RU" sz="2300" dirty="0" smtClean="0">
                <a:solidFill>
                  <a:schemeClr val="tx1"/>
                </a:solidFill>
              </a:rPr>
              <a:t>.</a:t>
            </a:r>
          </a:p>
          <a:p>
            <a:pPr algn="just"/>
            <a:r>
              <a:rPr lang="ru-RU" sz="2300" b="1" i="1" dirty="0">
                <a:solidFill>
                  <a:schemeClr val="tx1"/>
                </a:solidFill>
              </a:rPr>
              <a:t>Методы и средства контроля за состоянием водного бассейна. </a:t>
            </a:r>
            <a:r>
              <a:rPr lang="ru-RU" sz="2300" dirty="0">
                <a:solidFill>
                  <a:schemeClr val="tx1"/>
                </a:solidFill>
              </a:rPr>
              <a:t>Объектами гидрологического и гидрогеологического мониторинга являются поверхностные водотоки и горизонты пресных подземных вод, находящиеся в зоне возможного влияния проектируемых объектов. Согласно ГОСТ 17.1.3.12-86 и отраслевым стандартам предусматривается создание пунктов контроля качества поверхностных и пресных подземных вод (наблюдательных </a:t>
            </a:r>
            <a:r>
              <a:rPr lang="ru-RU" sz="2300" dirty="0" err="1">
                <a:solidFill>
                  <a:schemeClr val="tx1"/>
                </a:solidFill>
              </a:rPr>
              <a:t>водопунктов</a:t>
            </a:r>
            <a:r>
              <a:rPr lang="ru-RU" sz="2300" dirty="0">
                <a:solidFill>
                  <a:schemeClr val="tx1"/>
                </a:solidFill>
              </a:rPr>
              <a:t>). Минимальный комплекс работ для поверхностных вод включает отбор проб воды на анализ (жесткость, рН, сухой остаток, НСО</a:t>
            </a:r>
            <a:r>
              <a:rPr lang="ru-RU" sz="2300" baseline="-25000" dirty="0">
                <a:solidFill>
                  <a:schemeClr val="tx1"/>
                </a:solidFill>
              </a:rPr>
              <a:t>3</a:t>
            </a:r>
            <a:r>
              <a:rPr lang="ru-RU" sz="2300" dirty="0">
                <a:solidFill>
                  <a:schemeClr val="tx1"/>
                </a:solidFill>
              </a:rPr>
              <a:t>, </a:t>
            </a:r>
            <a:r>
              <a:rPr lang="en-US" sz="2300" dirty="0" err="1">
                <a:solidFill>
                  <a:schemeClr val="tx1"/>
                </a:solidFill>
              </a:rPr>
              <a:t>Cl</a:t>
            </a:r>
            <a:r>
              <a:rPr lang="ru-RU" sz="2300" dirty="0">
                <a:solidFill>
                  <a:schemeClr val="tx1"/>
                </a:solidFill>
              </a:rPr>
              <a:t>, </a:t>
            </a:r>
            <a:r>
              <a:rPr lang="en-US" sz="2300" dirty="0">
                <a:solidFill>
                  <a:schemeClr val="tx1"/>
                </a:solidFill>
              </a:rPr>
              <a:t>SO</a:t>
            </a:r>
            <a:r>
              <a:rPr lang="ru-RU" sz="2300" baseline="-25000" dirty="0">
                <a:solidFill>
                  <a:schemeClr val="tx1"/>
                </a:solidFill>
              </a:rPr>
              <a:t>4</a:t>
            </a:r>
            <a:r>
              <a:rPr lang="ru-RU" sz="2300" dirty="0">
                <a:solidFill>
                  <a:schemeClr val="tx1"/>
                </a:solidFill>
              </a:rPr>
              <a:t>, </a:t>
            </a:r>
            <a:r>
              <a:rPr lang="en-US" sz="2300" dirty="0">
                <a:solidFill>
                  <a:schemeClr val="tx1"/>
                </a:solidFill>
              </a:rPr>
              <a:t>NO</a:t>
            </a:r>
            <a:r>
              <a:rPr lang="ru-RU" sz="2300" baseline="-25000" dirty="0">
                <a:solidFill>
                  <a:schemeClr val="tx1"/>
                </a:solidFill>
              </a:rPr>
              <a:t>2</a:t>
            </a:r>
            <a:r>
              <a:rPr lang="ru-RU" sz="2300" dirty="0">
                <a:solidFill>
                  <a:schemeClr val="tx1"/>
                </a:solidFill>
              </a:rPr>
              <a:t>, </a:t>
            </a:r>
            <a:r>
              <a:rPr lang="en-US" sz="2300" dirty="0">
                <a:solidFill>
                  <a:schemeClr val="tx1"/>
                </a:solidFill>
              </a:rPr>
              <a:t>NO</a:t>
            </a:r>
            <a:r>
              <a:rPr lang="ru-RU" sz="2300" baseline="-25000" dirty="0">
                <a:solidFill>
                  <a:schemeClr val="tx1"/>
                </a:solidFill>
              </a:rPr>
              <a:t>3</a:t>
            </a:r>
            <a:r>
              <a:rPr lang="ru-RU" sz="2300" dirty="0">
                <a:solidFill>
                  <a:schemeClr val="tx1"/>
                </a:solidFill>
              </a:rPr>
              <a:t>, </a:t>
            </a:r>
            <a:r>
              <a:rPr lang="en-US" sz="2300" dirty="0" err="1">
                <a:solidFill>
                  <a:schemeClr val="tx1"/>
                </a:solidFill>
              </a:rPr>
              <a:t>Ca</a:t>
            </a:r>
            <a:r>
              <a:rPr lang="ru-RU" sz="2300" dirty="0">
                <a:solidFill>
                  <a:schemeClr val="tx1"/>
                </a:solidFill>
              </a:rPr>
              <a:t>, </a:t>
            </a:r>
            <a:r>
              <a:rPr lang="en-US" sz="2300" dirty="0">
                <a:solidFill>
                  <a:schemeClr val="tx1"/>
                </a:solidFill>
              </a:rPr>
              <a:t>Mg</a:t>
            </a:r>
            <a:r>
              <a:rPr lang="ru-RU" sz="2300" dirty="0">
                <a:solidFill>
                  <a:schemeClr val="tx1"/>
                </a:solidFill>
              </a:rPr>
              <a:t>, </a:t>
            </a:r>
            <a:r>
              <a:rPr lang="en-US" sz="2300" dirty="0">
                <a:solidFill>
                  <a:schemeClr val="tx1"/>
                </a:solidFill>
              </a:rPr>
              <a:t>NH</a:t>
            </a:r>
            <a:r>
              <a:rPr lang="ru-RU" sz="2300" baseline="-25000" dirty="0">
                <a:solidFill>
                  <a:schemeClr val="tx1"/>
                </a:solidFill>
              </a:rPr>
              <a:t>4</a:t>
            </a:r>
            <a:r>
              <a:rPr lang="ru-RU" sz="2300" dirty="0">
                <a:solidFill>
                  <a:schemeClr val="tx1"/>
                </a:solidFill>
              </a:rPr>
              <a:t>, нефтепродукты) 4 раза в </a:t>
            </a:r>
            <a:r>
              <a:rPr lang="ru-RU" sz="2300" dirty="0" smtClean="0">
                <a:solidFill>
                  <a:schemeClr val="tx1"/>
                </a:solidFill>
              </a:rPr>
              <a:t>год.</a:t>
            </a:r>
            <a:endParaRPr lang="ru-RU" sz="2300" dirty="0">
              <a:solidFill>
                <a:schemeClr val="tx1"/>
              </a:solidFill>
            </a:endParaRPr>
          </a:p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11560" y="3140968"/>
            <a:ext cx="3388660" cy="213951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852936"/>
            <a:ext cx="3863305" cy="2644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362448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3960440" cy="2232248"/>
          </a:xfrm>
        </p:spPr>
        <p:txBody>
          <a:bodyPr/>
          <a:lstStyle/>
          <a:p>
            <a:pPr marL="0" indent="0"/>
            <a:r>
              <a:rPr lang="ru-RU" sz="2000" dirty="0">
                <a:solidFill>
                  <a:schemeClr val="tx1"/>
                </a:solidFill>
              </a:rPr>
              <a:t>Подразделы «Мероприятия по охране и рациональному использованию земельных ресурсов и почвенного покрова, недр, растительного и животного мира и среды их обитания»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27985" y="731520"/>
            <a:ext cx="4464496" cy="5649808"/>
          </a:xfrm>
        </p:spPr>
        <p:txBody>
          <a:bodyPr>
            <a:noAutofit/>
          </a:bodyPr>
          <a:lstStyle/>
          <a:p>
            <a:pPr algn="just"/>
            <a:r>
              <a:rPr lang="ru-RU" sz="900" b="1" dirty="0">
                <a:solidFill>
                  <a:schemeClr val="tx1"/>
                </a:solidFill>
              </a:rPr>
              <a:t>Практические мероприятия по охране и рациональному использованию земельных ресурсов при строительстве </a:t>
            </a:r>
            <a:r>
              <a:rPr lang="ru-RU" sz="900" dirty="0">
                <a:solidFill>
                  <a:schemeClr val="tx1"/>
                </a:solidFill>
              </a:rPr>
              <a:t>обычно включают в себя:</a:t>
            </a:r>
          </a:p>
          <a:p>
            <a:pPr algn="just"/>
            <a:r>
              <a:rPr lang="ru-RU" sz="900" dirty="0">
                <a:solidFill>
                  <a:schemeClr val="tx1"/>
                </a:solidFill>
              </a:rPr>
              <a:t>- минимизацию размеров отводимых под строительство земель с учетом нормативов плотности застройки, противопожарных и санитарных разрывов;</a:t>
            </a:r>
          </a:p>
          <a:p>
            <a:pPr algn="just"/>
            <a:r>
              <a:rPr lang="ru-RU" sz="900" dirty="0">
                <a:solidFill>
                  <a:schemeClr val="tx1"/>
                </a:solidFill>
              </a:rPr>
              <a:t>- ограничение всех работ и движения транспорта отведенными землями;</a:t>
            </a:r>
          </a:p>
          <a:p>
            <a:pPr algn="just"/>
            <a:r>
              <a:rPr lang="ru-RU" sz="900" dirty="0">
                <a:solidFill>
                  <a:schemeClr val="tx1"/>
                </a:solidFill>
              </a:rPr>
              <a:t>- размещение объектов, не связанных с ведением сельского хозяйства, на наименее ценных землях;</a:t>
            </a:r>
          </a:p>
          <a:p>
            <a:pPr algn="just"/>
            <a:r>
              <a:rPr lang="ru-RU" sz="900" dirty="0">
                <a:solidFill>
                  <a:schemeClr val="tx1"/>
                </a:solidFill>
              </a:rPr>
              <a:t>- сохранение плодородного слоя почвы путем его снятия с подлежащих застройки земель, для последующего использования при рекультивации нарушенных земель или улучшения малопродуктивных угодий;</a:t>
            </a:r>
          </a:p>
          <a:p>
            <a:pPr algn="just"/>
            <a:r>
              <a:rPr lang="ru-RU" sz="900" dirty="0">
                <a:solidFill>
                  <a:schemeClr val="tx1"/>
                </a:solidFill>
              </a:rPr>
              <a:t>- </a:t>
            </a:r>
            <a:r>
              <a:rPr lang="ru-RU" sz="900" dirty="0" err="1">
                <a:solidFill>
                  <a:schemeClr val="tx1"/>
                </a:solidFill>
              </a:rPr>
              <a:t>обваловку</a:t>
            </a:r>
            <a:r>
              <a:rPr lang="ru-RU" sz="900" dirty="0">
                <a:solidFill>
                  <a:schemeClr val="tx1"/>
                </a:solidFill>
              </a:rPr>
              <a:t> или ограждение нагорными канавами объектов – потенциальных источников загрязнения прилегающих земель (склады ГСМ, нефтяные скважины, места хранения отходов);</a:t>
            </a:r>
          </a:p>
          <a:p>
            <a:pPr algn="just"/>
            <a:r>
              <a:rPr lang="ru-RU" sz="900" dirty="0">
                <a:solidFill>
                  <a:schemeClr val="tx1"/>
                </a:solidFill>
              </a:rPr>
              <a:t>- сбор, очистку, обезвреживание и утилизацию производственных и бытовых отходов;</a:t>
            </a:r>
          </a:p>
          <a:p>
            <a:pPr algn="just"/>
            <a:r>
              <a:rPr lang="ru-RU" sz="900" dirty="0">
                <a:solidFill>
                  <a:schemeClr val="tx1"/>
                </a:solidFill>
              </a:rPr>
              <a:t>- благоустройство незастроенной и </a:t>
            </a:r>
            <a:r>
              <a:rPr lang="ru-RU" sz="900" dirty="0" err="1">
                <a:solidFill>
                  <a:schemeClr val="tx1"/>
                </a:solidFill>
              </a:rPr>
              <a:t>незаасфальтированной</a:t>
            </a:r>
            <a:r>
              <a:rPr lang="ru-RU" sz="900" dirty="0">
                <a:solidFill>
                  <a:schemeClr val="tx1"/>
                </a:solidFill>
              </a:rPr>
              <a:t> части отведенных земель (устройство газонов, посадка деревьев и кустарников);</a:t>
            </a:r>
          </a:p>
          <a:p>
            <a:pPr algn="just"/>
            <a:r>
              <a:rPr lang="ru-RU" sz="900" dirty="0">
                <a:solidFill>
                  <a:schemeClr val="tx1"/>
                </a:solidFill>
              </a:rPr>
              <a:t>- техническую и биологическую рекультивация временно занимаемых земель;</a:t>
            </a:r>
          </a:p>
          <a:p>
            <a:pPr algn="just"/>
            <a:r>
              <a:rPr lang="ru-RU" sz="900" dirty="0">
                <a:solidFill>
                  <a:schemeClr val="tx1"/>
                </a:solidFill>
              </a:rPr>
              <a:t>- противоэрозионные, противооползневые и берегоукрепительные мероприятия (</a:t>
            </a:r>
            <a:r>
              <a:rPr lang="ru-RU" sz="900" dirty="0" err="1">
                <a:solidFill>
                  <a:schemeClr val="tx1"/>
                </a:solidFill>
              </a:rPr>
              <a:t>дернование</a:t>
            </a:r>
            <a:r>
              <a:rPr lang="ru-RU" sz="900" dirty="0">
                <a:solidFill>
                  <a:schemeClr val="tx1"/>
                </a:solidFill>
              </a:rPr>
              <a:t>, посев трав, лесопосадки на землях, подвергающихся размыву, либо устройство бетонированных откосов, лотков, </a:t>
            </a:r>
            <a:r>
              <a:rPr lang="ru-RU" sz="900" dirty="0" err="1">
                <a:solidFill>
                  <a:schemeClr val="tx1"/>
                </a:solidFill>
              </a:rPr>
              <a:t>габионных</a:t>
            </a:r>
            <a:r>
              <a:rPr lang="ru-RU" sz="900" dirty="0">
                <a:solidFill>
                  <a:schemeClr val="tx1"/>
                </a:solidFill>
              </a:rPr>
              <a:t> конструкций и т.п.);</a:t>
            </a:r>
          </a:p>
          <a:p>
            <a:pPr algn="just"/>
            <a:r>
              <a:rPr lang="ru-RU" sz="900" dirty="0">
                <a:solidFill>
                  <a:schemeClr val="tx1"/>
                </a:solidFill>
              </a:rPr>
              <a:t>- мониторинг земель, подверженных загрязнению от потенциально опасных объектов.</a:t>
            </a:r>
          </a:p>
          <a:p>
            <a:pPr algn="just"/>
            <a:r>
              <a:rPr lang="ru-RU" sz="900" dirty="0">
                <a:solidFill>
                  <a:schemeClr val="tx1"/>
                </a:solidFill>
              </a:rPr>
              <a:t>По окончании строительства на территории объекта должен быть убран строительный мусор, ликвидированы ненужные выемки и насыпи, засыпаны или </a:t>
            </a:r>
            <a:r>
              <a:rPr lang="ru-RU" sz="900" dirty="0" err="1">
                <a:solidFill>
                  <a:schemeClr val="tx1"/>
                </a:solidFill>
              </a:rPr>
              <a:t>выположены</a:t>
            </a:r>
            <a:r>
              <a:rPr lang="ru-RU" sz="900" dirty="0">
                <a:solidFill>
                  <a:schemeClr val="tx1"/>
                </a:solidFill>
              </a:rPr>
              <a:t> овраги, выполнены планировочные работы и проведено благоустройство земельного участка. Земли, не являющиеся необходимыми для функционирования объекта в период его эксплуатации, должны быть </a:t>
            </a:r>
            <a:r>
              <a:rPr lang="ru-RU" sz="900" dirty="0" err="1">
                <a:solidFill>
                  <a:schemeClr val="tx1"/>
                </a:solidFill>
              </a:rPr>
              <a:t>рекультивированы</a:t>
            </a:r>
            <a:r>
              <a:rPr lang="ru-RU" sz="900" dirty="0">
                <a:solidFill>
                  <a:schemeClr val="tx1"/>
                </a:solidFill>
              </a:rPr>
              <a:t> и возвращены основному землепользователю в состоянии, не хуже, чем до занятия (Постановление Правительства Российской Федерации от 23 февраля 1994 г. № 140 «О рекультивации земель, снятии, сохранении и рациональном использовании плодородного слоя почвы»). Земли, не занятые постройками, вспомогательными сооружениями, дорогами и другими коммуникациями, должны быть благоустроены. </a:t>
            </a:r>
          </a:p>
          <a:p>
            <a:pPr algn="just"/>
            <a:endParaRPr lang="ru-RU" sz="9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7544" y="3717032"/>
            <a:ext cx="3388660" cy="213951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645024"/>
            <a:ext cx="3898579" cy="2157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531229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548680"/>
            <a:ext cx="4032448" cy="2050581"/>
          </a:xfrm>
        </p:spPr>
        <p:txBody>
          <a:bodyPr/>
          <a:lstStyle/>
          <a:p>
            <a:pPr algn="just"/>
            <a:r>
              <a:rPr lang="ru-RU" sz="2000" dirty="0">
                <a:solidFill>
                  <a:schemeClr val="tx1"/>
                </a:solidFill>
              </a:rPr>
              <a:t>Подраздел «Мероприятия по сбору, использованию, обезвреживанию, транспортировке и размещению опасных отходов»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99993" y="260648"/>
            <a:ext cx="4464496" cy="6264696"/>
          </a:xfrm>
        </p:spPr>
        <p:txBody>
          <a:bodyPr>
            <a:noAutofit/>
          </a:bodyPr>
          <a:lstStyle/>
          <a:p>
            <a:pPr algn="just"/>
            <a:r>
              <a:rPr lang="ru-RU" sz="1050" b="1" dirty="0">
                <a:solidFill>
                  <a:schemeClr val="tx1"/>
                </a:solidFill>
              </a:rPr>
              <a:t>Определение состава и объемов образования отходов при строительстве и эксплуатации объекта</a:t>
            </a:r>
            <a:r>
              <a:rPr lang="ru-RU" sz="1050" dirty="0">
                <a:solidFill>
                  <a:schemeClr val="tx1"/>
                </a:solidFill>
              </a:rPr>
              <a:t> осуществляется на основе анализа технологической части проекта, с использованием нормативов образования </a:t>
            </a:r>
            <a:r>
              <a:rPr lang="ru-RU" sz="1050" dirty="0" smtClean="0">
                <a:solidFill>
                  <a:schemeClr val="tx1"/>
                </a:solidFill>
              </a:rPr>
              <a:t>отходов. </a:t>
            </a:r>
            <a:r>
              <a:rPr lang="ru-RU" sz="1050" dirty="0">
                <a:solidFill>
                  <a:schemeClr val="tx1"/>
                </a:solidFill>
              </a:rPr>
              <a:t>При этом учитывается состав используемого оборудования, строительной и специальной техники, количество потребляемого сырья и материалов, численность персонала, в </a:t>
            </a:r>
            <a:r>
              <a:rPr lang="ru-RU" sz="1050" dirty="0" err="1">
                <a:solidFill>
                  <a:schemeClr val="tx1"/>
                </a:solidFill>
              </a:rPr>
              <a:t>т.ч</a:t>
            </a:r>
            <a:r>
              <a:rPr lang="ru-RU" sz="1050" dirty="0">
                <a:solidFill>
                  <a:schemeClr val="tx1"/>
                </a:solidFill>
              </a:rPr>
              <a:t>. по этапам строительства и эксплуатации</a:t>
            </a:r>
            <a:r>
              <a:rPr lang="ru-RU" sz="1050" dirty="0" smtClean="0">
                <a:solidFill>
                  <a:schemeClr val="tx1"/>
                </a:solidFill>
              </a:rPr>
              <a:t>.</a:t>
            </a:r>
          </a:p>
          <a:p>
            <a:pPr algn="just"/>
            <a:r>
              <a:rPr lang="ru-RU" sz="1050" b="1" dirty="0">
                <a:solidFill>
                  <a:schemeClr val="tx1"/>
                </a:solidFill>
              </a:rPr>
              <a:t>Сбор, хранение и размещение отходов</a:t>
            </a:r>
            <a:r>
              <a:rPr lang="ru-RU" sz="1050" b="1" i="1" dirty="0">
                <a:solidFill>
                  <a:schemeClr val="tx1"/>
                </a:solidFill>
              </a:rPr>
              <a:t> </a:t>
            </a:r>
            <a:r>
              <a:rPr lang="ru-RU" sz="1050" dirty="0">
                <a:solidFill>
                  <a:schemeClr val="tx1"/>
                </a:solidFill>
              </a:rPr>
              <a:t>определяются в проектной документации в форме сводной таблицы, с указанием их кодов по ФККО и классов опасности для окружающей природной среды, состава, агрегатного состояния, физико-химической характеристики и опасных свойств, периодичности и объемов образования, мест временного хранения отходов, способов и мест утилизации или конечного размещения. Последнее должно быть подтверждено приложением договоров с предприятиями, имеющими соответствующие лицензии</a:t>
            </a:r>
            <a:r>
              <a:rPr lang="ru-RU" sz="1050" dirty="0" smtClean="0">
                <a:solidFill>
                  <a:schemeClr val="tx1"/>
                </a:solidFill>
              </a:rPr>
              <a:t>.</a:t>
            </a:r>
          </a:p>
          <a:p>
            <a:pPr algn="just"/>
            <a:r>
              <a:rPr lang="ru-RU" sz="1050" b="1" dirty="0">
                <a:solidFill>
                  <a:schemeClr val="tx1"/>
                </a:solidFill>
              </a:rPr>
              <a:t>Утилизация отходов</a:t>
            </a:r>
            <a:r>
              <a:rPr lang="ru-RU" sz="1050" dirty="0">
                <a:solidFill>
                  <a:schemeClr val="tx1"/>
                </a:solidFill>
              </a:rPr>
              <a:t>. Перед передачей промышленных отходов на полигоны захоронения </a:t>
            </a:r>
            <a:r>
              <a:rPr lang="ru-RU" sz="1050" dirty="0" smtClean="0">
                <a:solidFill>
                  <a:schemeClr val="tx1"/>
                </a:solidFill>
              </a:rPr>
              <a:t>согласно </a:t>
            </a:r>
            <a:r>
              <a:rPr lang="ru-RU" sz="1050" dirty="0">
                <a:solidFill>
                  <a:schemeClr val="tx1"/>
                </a:solidFill>
              </a:rPr>
              <a:t>следует выявить возможность утилизации и дальнейшего использования различных веществ, содержащихся в отходах, в других отраслях экономики. При этом из отходов гальванических производств должны быть извлечены ценные металлы, органические горючие отходы подлежат термическому обезвреживанию с утилизацией тепла и использованием зол и шлаков в строительстве, для производства удобрений в сельском хозяйстве, отходы процессов обогащения руд складируются в </a:t>
            </a:r>
            <a:r>
              <a:rPr lang="ru-RU" sz="1050" dirty="0" err="1">
                <a:solidFill>
                  <a:schemeClr val="tx1"/>
                </a:solidFill>
              </a:rPr>
              <a:t>хвостохранилища</a:t>
            </a:r>
            <a:r>
              <a:rPr lang="ru-RU" sz="1050" dirty="0">
                <a:solidFill>
                  <a:schemeClr val="tx1"/>
                </a:solidFill>
              </a:rPr>
              <a:t> с последующим </a:t>
            </a:r>
            <a:r>
              <a:rPr lang="ru-RU" sz="1050" dirty="0" err="1">
                <a:solidFill>
                  <a:schemeClr val="tx1"/>
                </a:solidFill>
              </a:rPr>
              <a:t>доизвлечением</a:t>
            </a:r>
            <a:r>
              <a:rPr lang="ru-RU" sz="1050" dirty="0">
                <a:solidFill>
                  <a:schemeClr val="tx1"/>
                </a:solidFill>
              </a:rPr>
              <a:t> полезных компонентов при совершенствовании технологии обогащения и т.п. </a:t>
            </a:r>
          </a:p>
          <a:p>
            <a:pPr algn="just"/>
            <a:r>
              <a:rPr lang="ru-RU" sz="1050" dirty="0">
                <a:solidFill>
                  <a:schemeClr val="tx1"/>
                </a:solidFill>
              </a:rPr>
              <a:t>Особого отношения требуют </a:t>
            </a:r>
            <a:r>
              <a:rPr lang="ru-RU" sz="1050" b="1" i="1" dirty="0">
                <a:solidFill>
                  <a:schemeClr val="tx1"/>
                </a:solidFill>
              </a:rPr>
              <a:t>медицинские отходы</a:t>
            </a:r>
            <a:r>
              <a:rPr lang="ru-RU" sz="1050" dirty="0">
                <a:solidFill>
                  <a:schemeClr val="tx1"/>
                </a:solidFill>
              </a:rPr>
              <a:t>, которые опасны в эпидемиологическом отношении, поскольку содержат патогенные микроорганизмы и яйца гельминтов, а также могут быть загрязнены токсичными и радиоактивными веществами. Обращение с ними регламентируется СанПиН 2.1.7.728-99 «Правила сбора, хранения и удаления отходов лечебно-профилактических учреждений». </a:t>
            </a:r>
            <a:endParaRPr lang="ru-RU" sz="1050" dirty="0" smtClean="0">
              <a:solidFill>
                <a:schemeClr val="tx1"/>
              </a:solidFill>
            </a:endParaRPr>
          </a:p>
          <a:p>
            <a:endParaRPr lang="ru-RU" sz="105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11560" y="3501008"/>
            <a:ext cx="3388660" cy="213951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708920"/>
            <a:ext cx="3573016" cy="3573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505564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17581" y="1772816"/>
            <a:ext cx="7175351" cy="4464496"/>
          </a:xfrm>
        </p:spPr>
        <p:txBody>
          <a:bodyPr>
            <a:noAutofit/>
          </a:bodyPr>
          <a:lstStyle/>
          <a:p>
            <a:r>
              <a:rPr lang="ru-RU" sz="4000" dirty="0" smtClean="0">
                <a:solidFill>
                  <a:schemeClr val="tx1"/>
                </a:solidFill>
                <a:effectLst/>
              </a:rPr>
              <a:t>11. РАЗДЕЛ ПРОЕКТНОЙ ДОКУМЕНТАЦИИ «ОЦЕНКА ВОЗДЕЙСТВИЯ НА ОКРУЖАЮЩУЮ СРЕДУ»</a:t>
            </a:r>
            <a:r>
              <a:rPr lang="ru-RU" sz="4000" dirty="0" smtClean="0">
                <a:solidFill>
                  <a:schemeClr val="tx1"/>
                </a:solidFill>
              </a:rPr>
              <a:t/>
            </a:r>
            <a:br>
              <a:rPr lang="ru-RU" sz="4000" dirty="0" smtClean="0">
                <a:solidFill>
                  <a:schemeClr val="tx1"/>
                </a:solidFill>
              </a:rPr>
            </a:br>
            <a:r>
              <a:rPr lang="ru-RU" sz="4000" dirty="0"/>
              <a:t/>
            </a:r>
            <a:br>
              <a:rPr lang="ru-RU" sz="4000" dirty="0"/>
            </a:b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5098257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772816"/>
            <a:ext cx="8352928" cy="4680520"/>
          </a:xfrm>
        </p:spPr>
        <p:txBody>
          <a:bodyPr/>
          <a:lstStyle/>
          <a:p>
            <a:pPr marL="0" indent="0" algn="l"/>
            <a:r>
              <a:rPr lang="ru-RU" sz="900" b="0" dirty="0">
                <a:solidFill>
                  <a:schemeClr val="tx1"/>
                </a:solidFill>
                <a:effectLst/>
              </a:rPr>
              <a:t>Раздел 8 "Перечень мероприятий по охране окружающей среды" должен содержать:</a:t>
            </a:r>
            <a:br>
              <a:rPr lang="ru-RU" sz="900" b="0" dirty="0">
                <a:solidFill>
                  <a:schemeClr val="tx1"/>
                </a:solidFill>
                <a:effectLst/>
              </a:rPr>
            </a:br>
            <a:r>
              <a:rPr lang="ru-RU" sz="900" b="0" u="sng" dirty="0">
                <a:solidFill>
                  <a:schemeClr val="tx1"/>
                </a:solidFill>
                <a:effectLst/>
              </a:rPr>
              <a:t> в текстовой части</a:t>
            </a:r>
            <a:r>
              <a:rPr lang="ru-RU" sz="900" b="0" dirty="0">
                <a:solidFill>
                  <a:schemeClr val="tx1"/>
                </a:solidFill>
                <a:effectLst/>
              </a:rPr>
              <a:t/>
            </a:r>
            <a:br>
              <a:rPr lang="ru-RU" sz="900" b="0" dirty="0">
                <a:solidFill>
                  <a:schemeClr val="tx1"/>
                </a:solidFill>
                <a:effectLst/>
              </a:rPr>
            </a:br>
            <a:r>
              <a:rPr lang="ru-RU" sz="900" b="0" dirty="0">
                <a:solidFill>
                  <a:schemeClr val="tx1"/>
                </a:solidFill>
                <a:effectLst/>
              </a:rPr>
              <a:t>а) результаты оценки воздействия объекта капитального строительства на окружающую </a:t>
            </a:r>
            <a:r>
              <a:rPr lang="ru-RU" sz="900" b="0" dirty="0" smtClean="0">
                <a:solidFill>
                  <a:schemeClr val="tx1"/>
                </a:solidFill>
                <a:effectLst/>
              </a:rPr>
              <a:t>среду;</a:t>
            </a:r>
            <a:r>
              <a:rPr lang="ru-RU" sz="900" b="0" dirty="0">
                <a:solidFill>
                  <a:schemeClr val="tx1"/>
                </a:solidFill>
                <a:effectLst/>
              </a:rPr>
              <a:t/>
            </a:r>
            <a:br>
              <a:rPr lang="ru-RU" sz="900" b="0" dirty="0">
                <a:solidFill>
                  <a:schemeClr val="tx1"/>
                </a:solidFill>
                <a:effectLst/>
              </a:rPr>
            </a:br>
            <a:r>
              <a:rPr lang="ru-RU" sz="900" b="0" dirty="0">
                <a:solidFill>
                  <a:schemeClr val="tx1"/>
                </a:solidFill>
                <a:effectLst/>
              </a:rPr>
              <a:t>б) перечень мероприятий по предотвращению и (или) снижению возможного негативного воздействия намечаемой хозяйственной деятельности на окружающую среду и рациональному использованию природных </a:t>
            </a:r>
            <a:r>
              <a:rPr lang="ru-RU" sz="900" b="0" dirty="0" smtClean="0">
                <a:solidFill>
                  <a:schemeClr val="tx1"/>
                </a:solidFill>
                <a:effectLst/>
              </a:rPr>
              <a:t>ресурсов, </a:t>
            </a:r>
            <a:r>
              <a:rPr lang="ru-RU" sz="900" b="0" dirty="0">
                <a:solidFill>
                  <a:schemeClr val="tx1"/>
                </a:solidFill>
                <a:effectLst/>
              </a:rPr>
              <a:t>включающий:</a:t>
            </a:r>
            <a:br>
              <a:rPr lang="ru-RU" sz="900" b="0" dirty="0">
                <a:solidFill>
                  <a:schemeClr val="tx1"/>
                </a:solidFill>
                <a:effectLst/>
              </a:rPr>
            </a:br>
            <a:r>
              <a:rPr lang="ru-RU" sz="900" b="0" dirty="0">
                <a:solidFill>
                  <a:schemeClr val="tx1"/>
                </a:solidFill>
                <a:effectLst/>
              </a:rPr>
              <a:t>- результаты расчетов приземных концентраций загрязняющих веществ, анализ и предложения </a:t>
            </a:r>
            <a:r>
              <a:rPr lang="ru-RU" sz="900" b="0" dirty="0" smtClean="0">
                <a:solidFill>
                  <a:schemeClr val="tx1"/>
                </a:solidFill>
                <a:effectLst/>
              </a:rPr>
              <a:t>по ПДВ и ВСВ;</a:t>
            </a:r>
            <a:r>
              <a:rPr lang="ru-RU" sz="900" b="0" dirty="0">
                <a:solidFill>
                  <a:schemeClr val="tx1"/>
                </a:solidFill>
                <a:effectLst/>
              </a:rPr>
              <a:t/>
            </a:r>
            <a:br>
              <a:rPr lang="ru-RU" sz="900" b="0" dirty="0">
                <a:solidFill>
                  <a:schemeClr val="tx1"/>
                </a:solidFill>
                <a:effectLst/>
              </a:rPr>
            </a:br>
            <a:r>
              <a:rPr lang="ru-RU" sz="900" b="0" dirty="0">
                <a:solidFill>
                  <a:schemeClr val="tx1"/>
                </a:solidFill>
                <a:effectLst/>
              </a:rPr>
              <a:t>- обоснование решений по очистке сточных вод и утилизации обезвреженных элементов, по предотвращению аварийных сбросов сточных вод;</a:t>
            </a:r>
            <a:br>
              <a:rPr lang="ru-RU" sz="900" b="0" dirty="0">
                <a:solidFill>
                  <a:schemeClr val="tx1"/>
                </a:solidFill>
                <a:effectLst/>
              </a:rPr>
            </a:br>
            <a:r>
              <a:rPr lang="ru-RU" sz="900" b="0" dirty="0">
                <a:solidFill>
                  <a:schemeClr val="tx1"/>
                </a:solidFill>
                <a:effectLst/>
              </a:rPr>
              <a:t>-  мероприятия по охране атмосферного воздуха;</a:t>
            </a:r>
            <a:br>
              <a:rPr lang="ru-RU" sz="900" b="0" dirty="0">
                <a:solidFill>
                  <a:schemeClr val="tx1"/>
                </a:solidFill>
                <a:effectLst/>
              </a:rPr>
            </a:br>
            <a:r>
              <a:rPr lang="ru-RU" sz="900" b="0" dirty="0">
                <a:solidFill>
                  <a:schemeClr val="tx1"/>
                </a:solidFill>
                <a:effectLst/>
              </a:rPr>
              <a:t>- мероприятия по оборотному водоснабжению - для объектов производственного назначения;</a:t>
            </a:r>
            <a:br>
              <a:rPr lang="ru-RU" sz="900" b="0" dirty="0">
                <a:solidFill>
                  <a:schemeClr val="tx1"/>
                </a:solidFill>
                <a:effectLst/>
              </a:rPr>
            </a:br>
            <a:r>
              <a:rPr lang="ru-RU" sz="900" b="0" dirty="0">
                <a:solidFill>
                  <a:schemeClr val="tx1"/>
                </a:solidFill>
                <a:effectLst/>
              </a:rPr>
              <a:t>- мероприятия по охране и рациональному использованию земельных ресурсов и почвенного покрова, в том числе мероприятия по рекультивации нарушенных или загрязненных земельных участков и почвенного покрова;</a:t>
            </a:r>
            <a:br>
              <a:rPr lang="ru-RU" sz="900" b="0" dirty="0">
                <a:solidFill>
                  <a:schemeClr val="tx1"/>
                </a:solidFill>
                <a:effectLst/>
              </a:rPr>
            </a:br>
            <a:r>
              <a:rPr lang="ru-RU" sz="900" b="0" dirty="0">
                <a:solidFill>
                  <a:schemeClr val="tx1"/>
                </a:solidFill>
                <a:effectLst/>
              </a:rPr>
              <a:t>- мероприятия по сбору, использованию, обезвреживанию, транспортировке и размещению опасных отходов;</a:t>
            </a:r>
            <a:br>
              <a:rPr lang="ru-RU" sz="900" b="0" dirty="0">
                <a:solidFill>
                  <a:schemeClr val="tx1"/>
                </a:solidFill>
                <a:effectLst/>
              </a:rPr>
            </a:br>
            <a:r>
              <a:rPr lang="ru-RU" sz="900" b="0" dirty="0">
                <a:solidFill>
                  <a:schemeClr val="tx1"/>
                </a:solidFill>
                <a:effectLst/>
              </a:rPr>
              <a:t>- мероприятия по охране недр - для объектов производственного назначения;</a:t>
            </a:r>
            <a:br>
              <a:rPr lang="ru-RU" sz="900" b="0" dirty="0">
                <a:solidFill>
                  <a:schemeClr val="tx1"/>
                </a:solidFill>
                <a:effectLst/>
              </a:rPr>
            </a:br>
            <a:r>
              <a:rPr lang="ru-RU" sz="900" b="0" dirty="0">
                <a:solidFill>
                  <a:schemeClr val="tx1"/>
                </a:solidFill>
                <a:effectLst/>
              </a:rPr>
              <a:t>- мероприятия по охране объектов растительного и животного мира и среды их </a:t>
            </a:r>
            <a:r>
              <a:rPr lang="ru-RU" sz="900" b="0" dirty="0" smtClean="0">
                <a:solidFill>
                  <a:schemeClr val="tx1"/>
                </a:solidFill>
                <a:effectLst/>
              </a:rPr>
              <a:t>обитания;</a:t>
            </a:r>
            <a:r>
              <a:rPr lang="ru-RU" sz="900" b="0" dirty="0">
                <a:solidFill>
                  <a:schemeClr val="tx1"/>
                </a:solidFill>
                <a:effectLst/>
              </a:rPr>
              <a:t/>
            </a:r>
            <a:br>
              <a:rPr lang="ru-RU" sz="900" b="0" dirty="0">
                <a:solidFill>
                  <a:schemeClr val="tx1"/>
                </a:solidFill>
                <a:effectLst/>
              </a:rPr>
            </a:br>
            <a:r>
              <a:rPr lang="ru-RU" sz="900" b="0" dirty="0">
                <a:solidFill>
                  <a:schemeClr val="tx1"/>
                </a:solidFill>
                <a:effectLst/>
              </a:rPr>
              <a:t>- мероприятия по минимизации возникновения возможных аварийных ситуаций </a:t>
            </a:r>
            <a:r>
              <a:rPr lang="ru-RU" sz="900" b="0" dirty="0" smtClean="0">
                <a:solidFill>
                  <a:schemeClr val="tx1"/>
                </a:solidFill>
                <a:effectLst/>
              </a:rPr>
              <a:t>и </a:t>
            </a:r>
            <a:r>
              <a:rPr lang="ru-RU" sz="900" b="0" dirty="0">
                <a:solidFill>
                  <a:schemeClr val="tx1"/>
                </a:solidFill>
                <a:effectLst/>
              </a:rPr>
              <a:t>последствий их воздействия на экосистему региона;</a:t>
            </a:r>
            <a:br>
              <a:rPr lang="ru-RU" sz="900" b="0" dirty="0">
                <a:solidFill>
                  <a:schemeClr val="tx1"/>
                </a:solidFill>
                <a:effectLst/>
              </a:rPr>
            </a:br>
            <a:r>
              <a:rPr lang="ru-RU" sz="900" b="0" dirty="0">
                <a:solidFill>
                  <a:schemeClr val="tx1"/>
                </a:solidFill>
                <a:effectLst/>
              </a:rPr>
              <a:t>- мероприятия, технические решения и сооружения, обеспечивающие рациональное использование и охрану водных объектов, </a:t>
            </a:r>
            <a:r>
              <a:rPr lang="ru-RU" sz="900" b="0" dirty="0" smtClean="0">
                <a:solidFill>
                  <a:schemeClr val="tx1"/>
                </a:solidFill>
                <a:effectLst/>
              </a:rPr>
              <a:t>сохранение </a:t>
            </a:r>
            <a:r>
              <a:rPr lang="ru-RU" sz="900" b="0" dirty="0">
                <a:solidFill>
                  <a:schemeClr val="tx1"/>
                </a:solidFill>
                <a:effectLst/>
              </a:rPr>
              <a:t>водных биологических </a:t>
            </a:r>
            <a:r>
              <a:rPr lang="ru-RU" sz="900" b="0" dirty="0" smtClean="0">
                <a:solidFill>
                  <a:schemeClr val="tx1"/>
                </a:solidFill>
                <a:effectLst/>
              </a:rPr>
              <a:t>ресурсов;</a:t>
            </a:r>
            <a:br>
              <a:rPr lang="ru-RU" sz="900" b="0" dirty="0" smtClean="0">
                <a:solidFill>
                  <a:schemeClr val="tx1"/>
                </a:solidFill>
                <a:effectLst/>
              </a:rPr>
            </a:br>
            <a:r>
              <a:rPr lang="ru-RU" sz="900" b="0" dirty="0" smtClean="0">
                <a:solidFill>
                  <a:schemeClr val="tx1"/>
                </a:solidFill>
                <a:effectLst/>
              </a:rPr>
              <a:t>- </a:t>
            </a:r>
            <a:r>
              <a:rPr lang="ru-RU" sz="900" b="0" dirty="0">
                <a:solidFill>
                  <a:schemeClr val="tx1"/>
                </a:solidFill>
                <a:effectLst/>
              </a:rPr>
              <a:t>программу производственного экологического контроля (мониторинга) за характером изменения всех компонентов </a:t>
            </a:r>
            <a:r>
              <a:rPr lang="ru-RU" sz="900" b="0" dirty="0" smtClean="0">
                <a:solidFill>
                  <a:schemeClr val="tx1"/>
                </a:solidFill>
                <a:effectLst/>
              </a:rPr>
              <a:t>экосистемы; </a:t>
            </a:r>
            <a:br>
              <a:rPr lang="ru-RU" sz="900" b="0" dirty="0" smtClean="0">
                <a:solidFill>
                  <a:schemeClr val="tx1"/>
                </a:solidFill>
                <a:effectLst/>
              </a:rPr>
            </a:br>
            <a:r>
              <a:rPr lang="ru-RU" sz="900" b="0" dirty="0" smtClean="0">
                <a:solidFill>
                  <a:schemeClr val="tx1"/>
                </a:solidFill>
                <a:effectLst/>
              </a:rPr>
              <a:t>в</a:t>
            </a:r>
            <a:r>
              <a:rPr lang="ru-RU" sz="900" b="0" dirty="0">
                <a:solidFill>
                  <a:schemeClr val="tx1"/>
                </a:solidFill>
                <a:effectLst/>
              </a:rPr>
              <a:t>) перечень и расчет затрат на реализацию природоохранных мероприятий и компенсационных выплат;</a:t>
            </a:r>
            <a:br>
              <a:rPr lang="ru-RU" sz="900" b="0" dirty="0">
                <a:solidFill>
                  <a:schemeClr val="tx1"/>
                </a:solidFill>
                <a:effectLst/>
              </a:rPr>
            </a:br>
            <a:r>
              <a:rPr lang="ru-RU" sz="900" b="0" u="sng" dirty="0">
                <a:solidFill>
                  <a:schemeClr val="tx1"/>
                </a:solidFill>
                <a:effectLst/>
              </a:rPr>
              <a:t> в графической части</a:t>
            </a:r>
            <a:r>
              <a:rPr lang="ru-RU" sz="900" b="0" dirty="0">
                <a:solidFill>
                  <a:schemeClr val="tx1"/>
                </a:solidFill>
                <a:effectLst/>
              </a:rPr>
              <a:t/>
            </a:r>
            <a:br>
              <a:rPr lang="ru-RU" sz="900" b="0" dirty="0">
                <a:solidFill>
                  <a:schemeClr val="tx1"/>
                </a:solidFill>
                <a:effectLst/>
              </a:rPr>
            </a:br>
            <a:r>
              <a:rPr lang="ru-RU" sz="900" b="0" dirty="0">
                <a:solidFill>
                  <a:schemeClr val="tx1"/>
                </a:solidFill>
                <a:effectLst/>
              </a:rPr>
              <a:t>г) ситуационный план (карту-схему) района строительства с указанием на нем границ земельного участка, предоставленного для размещения объекта капитального строительства, границ санитарно-защитной зоны, селитебной территории, рекреационных зон, </a:t>
            </a:r>
            <a:r>
              <a:rPr lang="ru-RU" sz="900" b="0" dirty="0" err="1">
                <a:solidFill>
                  <a:schemeClr val="tx1"/>
                </a:solidFill>
                <a:effectLst/>
              </a:rPr>
              <a:t>водоохранных</a:t>
            </a:r>
            <a:r>
              <a:rPr lang="ru-RU" sz="900" b="0" dirty="0">
                <a:solidFill>
                  <a:schemeClr val="tx1"/>
                </a:solidFill>
                <a:effectLst/>
              </a:rPr>
              <a:t> зон, зон охраны источников питьевого водоснабжения, мест обитания животных и растений, занесенных в Красную книгу Российской Федерации и красные книги субъектов Российской Федерации, а также мест нахождения расчетных точек;</a:t>
            </a:r>
            <a:br>
              <a:rPr lang="ru-RU" sz="900" b="0" dirty="0">
                <a:solidFill>
                  <a:schemeClr val="tx1"/>
                </a:solidFill>
                <a:effectLst/>
              </a:rPr>
            </a:br>
            <a:r>
              <a:rPr lang="ru-RU" sz="900" b="0" dirty="0">
                <a:solidFill>
                  <a:schemeClr val="tx1"/>
                </a:solidFill>
                <a:effectLst/>
              </a:rPr>
              <a:t>д) ситуационный план (карту-схему) района строительства с указанием границ земельного участка, предоставленного для размещения объекта капитального строительства, расположения источников выбросов в атмосферу загрязняющих веществ и устройств по очистке этих выбросов;</a:t>
            </a:r>
            <a:br>
              <a:rPr lang="ru-RU" sz="900" b="0" dirty="0">
                <a:solidFill>
                  <a:schemeClr val="tx1"/>
                </a:solidFill>
                <a:effectLst/>
              </a:rPr>
            </a:br>
            <a:r>
              <a:rPr lang="ru-RU" sz="900" b="0" dirty="0">
                <a:solidFill>
                  <a:schemeClr val="tx1"/>
                </a:solidFill>
                <a:effectLst/>
              </a:rPr>
              <a:t>е) карты-схемы и сводные таблицы с результатами расчетов загрязнения атмосферы при неблагоприятных погодных условиях и выбросов по веществам и комбинациям веществ с суммирующимися вредными воздействиями - для объектов производственного назначения;</a:t>
            </a:r>
            <a:br>
              <a:rPr lang="ru-RU" sz="900" b="0" dirty="0">
                <a:solidFill>
                  <a:schemeClr val="tx1"/>
                </a:solidFill>
                <a:effectLst/>
              </a:rPr>
            </a:br>
            <a:r>
              <a:rPr lang="ru-RU" sz="900" b="0" dirty="0">
                <a:solidFill>
                  <a:schemeClr val="tx1"/>
                </a:solidFill>
                <a:effectLst/>
              </a:rPr>
              <a:t>ж) ситуационный план (карту-схему) района с указанием границ земельного участка, предоставленного для размещения объекта капитального строительства, с указанием контрольных пунктов, постов, скважин и иных объектов, обеспечивающих отбор проб воды из поверхностных водных объектов, а также подземных вод, - для объектов производственного назначения.</a:t>
            </a:r>
            <a:br>
              <a:rPr lang="ru-RU" sz="900" b="0" dirty="0">
                <a:solidFill>
                  <a:schemeClr val="tx1"/>
                </a:solidFill>
                <a:effectLst/>
              </a:rPr>
            </a:br>
            <a:endParaRPr lang="ru-RU" sz="900" b="0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827584" y="476672"/>
            <a:ext cx="7704856" cy="1185312"/>
          </a:xfrm>
        </p:spPr>
        <p:txBody>
          <a:bodyPr>
            <a:normAutofit fontScale="85000" lnSpcReduction="10000"/>
          </a:bodyPr>
          <a:lstStyle/>
          <a:p>
            <a:r>
              <a:rPr lang="ru-RU" b="1" i="1" dirty="0">
                <a:solidFill>
                  <a:schemeClr val="tx1"/>
                </a:solidFill>
              </a:rPr>
              <a:t>Содержание </a:t>
            </a:r>
            <a:r>
              <a:rPr lang="ru-RU" b="1" i="1" dirty="0" smtClean="0">
                <a:solidFill>
                  <a:schemeClr val="tx1"/>
                </a:solidFill>
              </a:rPr>
              <a:t>разделов </a:t>
            </a:r>
            <a:r>
              <a:rPr lang="ru-RU" b="1" i="1" dirty="0">
                <a:solidFill>
                  <a:schemeClr val="tx1"/>
                </a:solidFill>
              </a:rPr>
              <a:t>проектов 8 - Перечень мероприятий по охране окружающей </a:t>
            </a:r>
            <a:r>
              <a:rPr lang="ru-RU" b="1" i="1" dirty="0" smtClean="0">
                <a:solidFill>
                  <a:schemeClr val="tx1"/>
                </a:solidFill>
              </a:rPr>
              <a:t>среды (</a:t>
            </a:r>
            <a:r>
              <a:rPr lang="ru-RU" dirty="0" smtClean="0">
                <a:solidFill>
                  <a:schemeClr val="tx1"/>
                </a:solidFill>
              </a:rPr>
              <a:t>Постановление </a:t>
            </a:r>
            <a:r>
              <a:rPr lang="ru-RU" dirty="0">
                <a:solidFill>
                  <a:schemeClr val="tx1"/>
                </a:solidFill>
              </a:rPr>
              <a:t>Правительства РФ от 16 февраля 2008 г. № 87 «О составе разделов проектной документации и требованиях к их содержанию»</a:t>
            </a:r>
            <a:r>
              <a:rPr lang="ru-RU" b="1" i="1" dirty="0" smtClean="0">
                <a:solidFill>
                  <a:schemeClr val="tx1"/>
                </a:solidFill>
              </a:rPr>
              <a:t>)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2591493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395536" y="417266"/>
            <a:ext cx="3024336" cy="5964062"/>
          </a:xfrm>
        </p:spPr>
        <p:txBody>
          <a:bodyPr>
            <a:normAutofit fontScale="70000" lnSpcReduction="20000"/>
          </a:bodyPr>
          <a:lstStyle/>
          <a:p>
            <a:pPr algn="just"/>
            <a:r>
              <a:rPr lang="ru-RU" dirty="0">
                <a:solidFill>
                  <a:schemeClr val="tx1"/>
                </a:solidFill>
              </a:rPr>
              <a:t>О</a:t>
            </a:r>
            <a:r>
              <a:rPr lang="ru-RU" dirty="0" smtClean="0">
                <a:solidFill>
                  <a:schemeClr val="tx1"/>
                </a:solidFill>
              </a:rPr>
              <a:t>ценка </a:t>
            </a:r>
            <a:r>
              <a:rPr lang="ru-RU" dirty="0">
                <a:solidFill>
                  <a:schemeClr val="tx1"/>
                </a:solidFill>
              </a:rPr>
              <a:t>воздействия на окружающую среду, не будучи составной частью материалов, представляемых на государственную экспертизу проектной документации и результатов инженерных изысканий, остается обязательной в случаях, когда объект подпадает под государственную экологическую экспертизу согласно действующей редакции федерального закона «Об экологической экспертизе», т.е. с учетом изменений 2006 и 2008 гг. Однако содержание раздела проектной документации «Оценка воздействия на окружающую среду» определяется Положением… 2000 г</a:t>
            </a:r>
            <a:r>
              <a:rPr lang="ru-RU" dirty="0" smtClean="0">
                <a:solidFill>
                  <a:schemeClr val="tx1"/>
                </a:solidFill>
              </a:rPr>
              <a:t>. </a:t>
            </a:r>
            <a:r>
              <a:rPr lang="ru-RU" dirty="0">
                <a:solidFill>
                  <a:schemeClr val="tx1"/>
                </a:solidFill>
              </a:rPr>
              <a:t>и не вполне увязано с составом документов и материалов, разрабатываемых на основании более поздних нормативных актов. </a:t>
            </a:r>
          </a:p>
        </p:txBody>
      </p:sp>
      <p:pic>
        <p:nvPicPr>
          <p:cNvPr id="1026" name="Picture 2" descr="D:\Users\Sturman\UCHEBNYE\СПбГУТ\Презентации\ОВОС\ovos_bi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417264"/>
            <a:ext cx="5287283" cy="3713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5269811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4570699"/>
              </p:ext>
            </p:extLst>
          </p:nvPr>
        </p:nvGraphicFramePr>
        <p:xfrm>
          <a:off x="751631" y="1137691"/>
          <a:ext cx="7996833" cy="512250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748361"/>
                <a:gridCol w="2952328"/>
                <a:gridCol w="1296144"/>
              </a:tblGrid>
              <a:tr h="84009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Наименования разделов (подразделов) материалов по оценке воздействия на окружающую среду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2264" marR="42264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Наименования аналогичных материалов в составе других разделов проектной документации и отчетов о результатах инженерных изысканий для строительства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2264" marR="42264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Обычная доля в </a:t>
                      </a:r>
                      <a:r>
                        <a:rPr lang="ru-RU" sz="1200" dirty="0" smtClean="0">
                          <a:effectLst/>
                        </a:rPr>
                        <a:t>объёме </a:t>
                      </a:r>
                      <a:r>
                        <a:rPr lang="ru-RU" sz="1200" dirty="0">
                          <a:effectLst/>
                        </a:rPr>
                        <a:t>тома ОВОС, в %%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2264" marR="42264" marT="0" marB="0"/>
                </a:tc>
              </a:tr>
              <a:tr h="274506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1. Общие сведения.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1.1 Заказчик деятельности с указанием официального названия организации (юридического, физического лица), адрес, телефон, факс.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1.2 Название объекта инвестиционного проектирования и планируемое место его реализации.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1.3 Фамилия, имя, отчество, телефон сотрудника - контактного лица.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1.4 Характеристика типа обосновывающей документации: ходатайство (декларация) о намерениях, обоснование инвестиций, технико-экономическое обоснование (проект), рабочий проект (утверждаемая часть). 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2264" marR="42264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Раздел 1 «Пояснительная записка», общие сведения об объекте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2264" marR="4226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До 5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2264" marR="42264" marT="0" marB="0"/>
                </a:tc>
              </a:tr>
              <a:tr h="132014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2. Пояснительная записка по обосновывающей документации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2264" marR="42264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Краткое изложение раздела 1 «Пояснительная записка», архитектурных, конструктивных и объемно-планировочных решений, сведений об инженерном оборудовании, водоснабжении и водоотведении, технологических решениях, организации строительства.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2264" marR="4226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5-10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2264" marR="42264" marT="0" marB="0"/>
                </a:tc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751631" y="214361"/>
            <a:ext cx="7989816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Сопоставление разделов (подразделов) материалов по оценке воздействия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 окружающую среду</a:t>
            </a:r>
            <a:r>
              <a:rPr kumimoji="0" lang="ru-RU" b="1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 другими разделами проектной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документации и результатов инженерных изысканий для строительства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7075190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1892647"/>
              </p:ext>
            </p:extLst>
          </p:nvPr>
        </p:nvGraphicFramePr>
        <p:xfrm>
          <a:off x="539552" y="701516"/>
          <a:ext cx="8136905" cy="560780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387911"/>
                <a:gridCol w="3387911"/>
                <a:gridCol w="1361083"/>
              </a:tblGrid>
              <a:tr h="70097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3. Цель и потребность реализации намечаемой хозяйственной и иной деятельности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3923" marR="53923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Краткое изложение раздела 1 «Пояснительная записка»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3923" marR="5392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До 1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3923" marR="53923" marT="0" marB="0"/>
                </a:tc>
              </a:tr>
              <a:tr h="227817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4. Описание альтернативных вариантов достижения цели намечаемой хозяйственной и иной деятельности (различные расположения объекта, технологии и иные альтернативы в пределах полномочий заказчика), включая предлагаемый и «нулевой вариант» (отказ от деятельности)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3923" marR="53923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Отсутствуют.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Актуально для </a:t>
                      </a:r>
                      <a:r>
                        <a:rPr lang="ru-RU" sz="1400" dirty="0" err="1">
                          <a:effectLst/>
                        </a:rPr>
                        <a:t>предпроектной</a:t>
                      </a:r>
                      <a:r>
                        <a:rPr lang="ru-RU" sz="1400" dirty="0">
                          <a:effectLst/>
                        </a:rPr>
                        <a:t> стадии (обоснование инвестиций).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3923" marR="5392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До 1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3923" marR="53923" marT="0" marB="0"/>
                </a:tc>
              </a:tr>
              <a:tr h="262865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5. Описание возможных видов воздействия на окружающую среду намечаемой хозяйственной и иной деятельности по альтернативным вариантам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3923" marR="53923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Раздел 1 «Пояснительная записка» (сведения о земельных участках, изымаемых во временное и постоянное пользование, о комплексном использовании сырья, вторичных энергоресурсов, отходов производства), подраздел раздела 5 «Технологические решения» (результаты расчетов о количестве и составе вредных выбросов в атмосферу и сбросов в водные источники).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3923" marR="5392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1-5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3923" marR="53923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04706724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441146"/>
              </p:ext>
            </p:extLst>
          </p:nvPr>
        </p:nvGraphicFramePr>
        <p:xfrm>
          <a:off x="467544" y="640555"/>
          <a:ext cx="8424935" cy="566876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507836"/>
                <a:gridCol w="3507836"/>
                <a:gridCol w="1409263"/>
              </a:tblGrid>
              <a:tr h="137424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6. Описание окружающей среды, которая может быть затронута намечаемой хозяйственной и иной деятельностью в результате ее реализации (по альтернативным вариантам)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3923" marR="53923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Отчеты об инженерно-экологических, инженерно-гидрометеорологических и инженерно-геологических изысканиях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3923" marR="5392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20-30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3923" marR="53923" marT="0" marB="0"/>
                </a:tc>
              </a:tr>
              <a:tr h="188958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7. Оценка воздействия на окружающую среду намечаемой хозяйственной и иной деятельности по альтернативным вариантам, в том числе оценка достоверности прогнозируемых последствий намечаемой инвестиционной деятельности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3923" marR="53923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Раздел 8 «Перечень мероприятий по охране окружающей среды», подраздел 1 «Результаты оценки воздействия объекта капитального строительства на окружающую среду».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3923" marR="5392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20-30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3923" marR="53923" marT="0" marB="0"/>
                </a:tc>
              </a:tr>
              <a:tr h="240493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8. Меры по предотвращению и/или снижению возможного негативного воздействия намечаемой хозяйственной и иной деятельности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3923" marR="53923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Раздел 8 «Перечень мероприятий по охране окружающей среды», подраздел 2 «Перечень мероприятий по предотвращению и (или) снижению возможного негативного воздействия намечаемой хозяйственной деятельности на окружающую среду и рациональному использованию природных ресурсов…».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3923" marR="5392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20-30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3923" marR="53923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82578779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0426506"/>
              </p:ext>
            </p:extLst>
          </p:nvPr>
        </p:nvGraphicFramePr>
        <p:xfrm>
          <a:off x="539552" y="731838"/>
          <a:ext cx="8136903" cy="543346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20280"/>
                <a:gridCol w="4680520"/>
                <a:gridCol w="936103"/>
              </a:tblGrid>
              <a:tr h="543346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9. Выявленные при проведении оценки неопределенности в определении воздействий намечаемой хозяйственной и иной деятельности на окружающую среду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6367" marR="36367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Не должно быть.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Согласно п. 4.18. СП 4713330.2012 В случае выявления в процессе инженерных изысканий непредвиденных сложных или опасных природных и техногенных условий, которые могут оказать неблагоприятное влияние на строительство и эксплуатацию сооружений и среду обитания, исполнитель инженерных изысканий должен поставить застройщика или технического заказчика в известность о необходимости дополнительного изучения и внесения изменений и дополнений в программу инженерных изысканий и в договор в части изменения объемов, видов и методов работ, увеличения продолжительности и (или) стоимости инженерных изысканий.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Согласно п. 8.1.1. СП 4713330.2012 при выполнении инженерно-экологических изысканий для подготовки проектной документации необходимо обеспечить достоверность и достаточность полученных материалов для оценки воздействия проектируемого объекта на окружающую среду и разработки решений относительно территории предполагаемого строительства, принятия проектных решений и расчетов… 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6367" marR="3636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До 1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6367" marR="36367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7786903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974275"/>
              </p:ext>
            </p:extLst>
          </p:nvPr>
        </p:nvGraphicFramePr>
        <p:xfrm>
          <a:off x="539554" y="731838"/>
          <a:ext cx="8208910" cy="559127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968550"/>
                <a:gridCol w="2592288"/>
                <a:gridCol w="648072"/>
              </a:tblGrid>
              <a:tr h="18784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10. Краткое содержание программ мониторинга и </a:t>
                      </a:r>
                      <a:r>
                        <a:rPr lang="ru-RU" sz="1400" dirty="0" err="1">
                          <a:effectLst/>
                        </a:rPr>
                        <a:t>послепроектного</a:t>
                      </a:r>
                      <a:r>
                        <a:rPr lang="ru-RU" sz="1400" dirty="0">
                          <a:effectLst/>
                        </a:rPr>
                        <a:t> анализа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132" marR="2113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Отчет об инженерно-экологических изысканиях, п. «Предложения к программе экологического мониторинга».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132" marR="2113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До 5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132" marR="21132" marT="0" marB="0"/>
                </a:tc>
              </a:tr>
              <a:tr h="28176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11. Обоснование выбора варианта намечаемой хозяйственной и иной деятельности из всех рассмотренных альтернативных вариантов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132" marR="2113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Отсутствуют.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Актуально для предпроектной стадии (обоснование инвестиций).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132" marR="2113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1-2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132" marR="21132" marT="0" marB="0"/>
                </a:tc>
              </a:tr>
              <a:tr h="281759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12. Материалы общественных обсуждений, проводимых при проведении исследований и подготовке материалов по оценке воздействия на окружающую среду намечаемой хозяйственной и иной деятельности, в которых указывается</a:t>
                      </a:r>
                      <a:r>
                        <a:rPr lang="ru-RU" sz="1400" dirty="0" smtClean="0">
                          <a:effectLst/>
                        </a:rPr>
                        <a:t>:</a:t>
                      </a:r>
                      <a:endParaRPr lang="ru-RU" sz="1400" dirty="0">
                        <a:effectLst/>
                      </a:endParaRPr>
                    </a:p>
                  </a:txBody>
                  <a:tcPr marL="21132" marR="2113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Отсутствуют.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132" marR="2113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До 20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132" marR="21132" marT="0" marB="0"/>
                </a:tc>
              </a:tr>
              <a:tr h="18784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13. Резюме нетехнического характера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132" marR="2113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Раздел 8 «Перечень мероприятий по охране окружающей среды», заключение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132" marR="2113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1-2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132" marR="21132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05604914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23528" y="332656"/>
            <a:ext cx="8280920" cy="6048672"/>
          </a:xfrm>
        </p:spPr>
        <p:txBody>
          <a:bodyPr>
            <a:normAutofit/>
          </a:bodyPr>
          <a:lstStyle/>
          <a:p>
            <a:pPr algn="just"/>
            <a:r>
              <a:rPr lang="ru-RU" sz="1600" b="1" dirty="0">
                <a:solidFill>
                  <a:schemeClr val="tx1"/>
                </a:solidFill>
              </a:rPr>
              <a:t>Выполнение ОВОС на </a:t>
            </a:r>
            <a:r>
              <a:rPr lang="ru-RU" sz="1600" b="1" dirty="0" err="1">
                <a:solidFill>
                  <a:schemeClr val="tx1"/>
                </a:solidFill>
              </a:rPr>
              <a:t>допроектной</a:t>
            </a:r>
            <a:r>
              <a:rPr lang="ru-RU" sz="1600" b="1" dirty="0">
                <a:solidFill>
                  <a:schemeClr val="tx1"/>
                </a:solidFill>
              </a:rPr>
              <a:t> стадии</a:t>
            </a:r>
            <a:r>
              <a:rPr lang="ru-RU" sz="1600" dirty="0">
                <a:solidFill>
                  <a:schemeClr val="tx1"/>
                </a:solidFill>
              </a:rPr>
              <a:t>. </a:t>
            </a:r>
            <a:endParaRPr lang="ru-RU" sz="1600" dirty="0" smtClean="0">
              <a:solidFill>
                <a:schemeClr val="tx1"/>
              </a:solidFill>
            </a:endParaRPr>
          </a:p>
          <a:p>
            <a:pPr algn="just"/>
            <a:r>
              <a:rPr lang="ru-RU" sz="1600" dirty="0" smtClean="0">
                <a:solidFill>
                  <a:schemeClr val="tx1"/>
                </a:solidFill>
              </a:rPr>
              <a:t>В Положении </a:t>
            </a:r>
            <a:r>
              <a:rPr lang="ru-RU" sz="1600" dirty="0">
                <a:solidFill>
                  <a:schemeClr val="tx1"/>
                </a:solidFill>
              </a:rPr>
              <a:t>оценка воздействия на окружающую среду рассматривается как охватывающий все стадии инвестиционного замысла процесс согласования намечаемой деятельности с предъявляемыми к ней экологическими требованиями и общественным мнением. При этом, в отличие от Руководства… 1992 г</a:t>
            </a:r>
            <a:r>
              <a:rPr lang="ru-RU" sz="1600" dirty="0" smtClean="0">
                <a:solidFill>
                  <a:schemeClr val="tx1"/>
                </a:solidFill>
              </a:rPr>
              <a:t>. </a:t>
            </a:r>
            <a:r>
              <a:rPr lang="ru-RU" sz="1600" dirty="0">
                <a:solidFill>
                  <a:schemeClr val="tx1"/>
                </a:solidFill>
              </a:rPr>
              <a:t>в документе 2000 г</a:t>
            </a:r>
            <a:r>
              <a:rPr lang="ru-RU" sz="1600" dirty="0" smtClean="0">
                <a:solidFill>
                  <a:schemeClr val="tx1"/>
                </a:solidFill>
              </a:rPr>
              <a:t>. </a:t>
            </a:r>
            <a:r>
              <a:rPr lang="ru-RU" sz="1600" dirty="0">
                <a:solidFill>
                  <a:schemeClr val="tx1"/>
                </a:solidFill>
              </a:rPr>
              <a:t>не предусматривается дифференциация содержания ОВОС в зависимости от характера деятельности и стадии её реализации. </a:t>
            </a:r>
          </a:p>
          <a:p>
            <a:pPr algn="just"/>
            <a:r>
              <a:rPr lang="ru-RU" sz="1600" dirty="0">
                <a:solidFill>
                  <a:schemeClr val="tx1"/>
                </a:solidFill>
              </a:rPr>
              <a:t>Не дублируемые другими материалами разделы ОВОС, связанные с рассмотрением альтернативных вариантов размещения площадок и трасс, наиболее актуальны для </a:t>
            </a:r>
            <a:r>
              <a:rPr lang="ru-RU" sz="1600" dirty="0" err="1">
                <a:solidFill>
                  <a:schemeClr val="tx1"/>
                </a:solidFill>
              </a:rPr>
              <a:t>допроектной</a:t>
            </a:r>
            <a:r>
              <a:rPr lang="ru-RU" sz="1600" dirty="0">
                <a:solidFill>
                  <a:schemeClr val="tx1"/>
                </a:solidFill>
              </a:rPr>
              <a:t> стадии (при обосновании инвестиций), когда основные технические решения еще не приняты, инженерно-экологические изыскания не выполнялись, либо выполнялись в минимальном объеме (для оценки и принятия решений относительно площадки нового строительства или выбора варианта трассы), и вследствие этого полноценная количественная оценка воздействия на компоненты окружающей среды на основе расчетных методик невозможна. В</a:t>
            </a:r>
            <a:r>
              <a:rPr lang="ru-RU" sz="1600" dirty="0" smtClean="0">
                <a:solidFill>
                  <a:schemeClr val="tx1"/>
                </a:solidFill>
              </a:rPr>
              <a:t> </a:t>
            </a:r>
            <a:r>
              <a:rPr lang="ru-RU" sz="1600" dirty="0">
                <a:solidFill>
                  <a:schemeClr val="tx1"/>
                </a:solidFill>
              </a:rPr>
              <a:t>документах ОВОС, разрабатываемых на </a:t>
            </a:r>
            <a:r>
              <a:rPr lang="ru-RU" sz="1600" dirty="0" err="1">
                <a:solidFill>
                  <a:schemeClr val="tx1"/>
                </a:solidFill>
              </a:rPr>
              <a:t>допроектной</a:t>
            </a:r>
            <a:r>
              <a:rPr lang="ru-RU" sz="1600" dirty="0">
                <a:solidFill>
                  <a:schemeClr val="tx1"/>
                </a:solidFill>
              </a:rPr>
              <a:t> стадии, </a:t>
            </a:r>
            <a:r>
              <a:rPr lang="ru-RU" sz="1600" dirty="0" smtClean="0">
                <a:solidFill>
                  <a:schemeClr val="tx1"/>
                </a:solidFill>
              </a:rPr>
              <a:t>основное </a:t>
            </a:r>
            <a:r>
              <a:rPr lang="ru-RU" sz="1600" dirty="0">
                <a:solidFill>
                  <a:schemeClr val="tx1"/>
                </a:solidFill>
              </a:rPr>
              <a:t>внимание уделяется инвентаризации возможных воздействий на окружающую среду и выделению среди них значимых воздействий. Воздействия дифференцируются по стадиям жизненного цикла проектируемого объекта (строительство, эксплуатация, возможные аварийные ситуации, консервация и вывод из работы) и компонентам окружающей среды. Удобной формой представления предварительных, качественных оценок воздействий является матрица Леопольда и ее модификации. </a:t>
            </a:r>
          </a:p>
        </p:txBody>
      </p:sp>
    </p:spTree>
    <p:extLst>
      <p:ext uri="{BB962C8B-B14F-4D97-AF65-F5344CB8AC3E}">
        <p14:creationId xmlns:p14="http://schemas.microsoft.com/office/powerpoint/2010/main" val="4105662381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2470426"/>
              </p:ext>
            </p:extLst>
          </p:nvPr>
        </p:nvGraphicFramePr>
        <p:xfrm>
          <a:off x="107504" y="0"/>
          <a:ext cx="8784976" cy="682669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08111"/>
                <a:gridCol w="1867414"/>
                <a:gridCol w="1280245"/>
                <a:gridCol w="1109225"/>
                <a:gridCol w="1431748"/>
                <a:gridCol w="2088233"/>
              </a:tblGrid>
              <a:tr h="152274">
                <a:tc rowSpan="2">
                  <a:txBody>
                    <a:bodyPr/>
                    <a:lstStyle/>
                    <a:p>
                      <a:pPr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Компонент </a:t>
                      </a:r>
                      <a:r>
                        <a:rPr lang="ru-RU" sz="1100" dirty="0" smtClean="0">
                          <a:effectLst/>
                        </a:rPr>
                        <a:t>среды</a:t>
                      </a:r>
                      <a:endParaRPr lang="ru-RU" sz="1100" b="1" dirty="0">
                        <a:solidFill>
                          <a:srgbClr val="4F81BD"/>
                        </a:solidFill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10388" marR="10388" marT="0" marB="0"/>
                </a:tc>
                <a:tc rowSpan="2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spc="-15">
                          <a:effectLst/>
                        </a:rPr>
                        <a:t>Особенности сов</a:t>
                      </a:r>
                      <a:r>
                        <a:rPr lang="ru-RU" sz="1100" spc="-30">
                          <a:effectLst/>
                        </a:rPr>
                        <a:t>ременного состояния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0388" marR="10388" marT="0" marB="0"/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Характер воздействия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0388" marR="10388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0454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spc="-10">
                          <a:effectLst/>
                        </a:rPr>
                        <a:t>В период строительства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0388" marR="10388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spc="-5">
                          <a:effectLst/>
                        </a:rPr>
                        <a:t>В период </a:t>
                      </a:r>
                      <a:r>
                        <a:rPr lang="ru-RU" sz="1100" spc="-15">
                          <a:effectLst/>
                        </a:rPr>
                        <a:t>эксплуатации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0388" marR="10388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spc="-15">
                          <a:effectLst/>
                        </a:rPr>
                        <a:t>В случае аварий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0388" marR="10388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При выводе из работы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0388" marR="10388" marT="0" marB="0"/>
                </a:tc>
              </a:tr>
              <a:tr h="505192">
                <a:tc>
                  <a:txBody>
                    <a:bodyPr/>
                    <a:lstStyle/>
                    <a:p>
                      <a:pPr indent="-6350">
                        <a:spcAft>
                          <a:spcPts val="0"/>
                        </a:spcAft>
                      </a:pPr>
                      <a:r>
                        <a:rPr lang="ru-RU" sz="1100" spc="-20" dirty="0">
                          <a:effectLst/>
                        </a:rPr>
                        <a:t>Атмосферный </a:t>
                      </a:r>
                      <a:r>
                        <a:rPr lang="ru-RU" sz="1100" spc="-15" dirty="0">
                          <a:effectLst/>
                        </a:rPr>
                        <a:t>воздух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0388" marR="10388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spc="-10" dirty="0">
                          <a:effectLst/>
                        </a:rPr>
                        <a:t>Удаленность от других источников </a:t>
                      </a:r>
                      <a:r>
                        <a:rPr lang="ru-RU" sz="1100" spc="-5" dirty="0">
                          <a:effectLst/>
                        </a:rPr>
                        <a:t>загрязнения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0388" marR="10388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spc="-5" dirty="0" smtClean="0">
                          <a:effectLst/>
                        </a:rPr>
                        <a:t>Выбросы </a:t>
                      </a:r>
                      <a:r>
                        <a:rPr lang="ru-RU" sz="1100" spc="0" dirty="0" smtClean="0">
                          <a:effectLst/>
                        </a:rPr>
                        <a:t>от</a:t>
                      </a:r>
                      <a:r>
                        <a:rPr lang="ru-RU" sz="1100" spc="0" baseline="0" dirty="0" smtClean="0">
                          <a:effectLst/>
                        </a:rPr>
                        <a:t> </a:t>
                      </a:r>
                      <a:r>
                        <a:rPr lang="ru-RU" sz="1100" dirty="0" err="1" smtClean="0">
                          <a:effectLst/>
                        </a:rPr>
                        <a:t>стро-ительной</a:t>
                      </a:r>
                      <a:r>
                        <a:rPr lang="ru-RU" sz="1100" dirty="0" smtClean="0">
                          <a:effectLst/>
                        </a:rPr>
                        <a:t> техники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0388" marR="10388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spc="-10" dirty="0">
                          <a:effectLst/>
                        </a:rPr>
                        <a:t>Выбросы от </a:t>
                      </a:r>
                      <a:r>
                        <a:rPr lang="ru-RU" sz="1100" spc="-15" dirty="0" smtClean="0">
                          <a:effectLst/>
                        </a:rPr>
                        <a:t>тех-</a:t>
                      </a:r>
                      <a:r>
                        <a:rPr lang="ru-RU" sz="1100" spc="-15" dirty="0" err="1" smtClean="0">
                          <a:effectLst/>
                        </a:rPr>
                        <a:t>нологического</a:t>
                      </a:r>
                      <a:r>
                        <a:rPr lang="ru-RU" sz="1100" spc="-15" dirty="0" smtClean="0">
                          <a:effectLst/>
                        </a:rPr>
                        <a:t> </a:t>
                      </a:r>
                      <a:r>
                        <a:rPr lang="ru-RU" sz="1100" spc="-5" dirty="0">
                          <a:effectLst/>
                        </a:rPr>
                        <a:t>оборудования 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0388" marR="10388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spc="-5" dirty="0">
                          <a:effectLst/>
                        </a:rPr>
                        <a:t>Испарение ЗВ с </a:t>
                      </a:r>
                      <a:r>
                        <a:rPr lang="ru-RU" sz="1100" spc="-5" dirty="0" err="1" smtClean="0">
                          <a:effectLst/>
                        </a:rPr>
                        <a:t>по-верхности</a:t>
                      </a:r>
                      <a:r>
                        <a:rPr lang="ru-RU" sz="1100" spc="-5" dirty="0" smtClean="0">
                          <a:effectLst/>
                        </a:rPr>
                        <a:t> </a:t>
                      </a:r>
                      <a:r>
                        <a:rPr lang="ru-RU" sz="1100" dirty="0" smtClean="0">
                          <a:effectLst/>
                        </a:rPr>
                        <a:t>разлива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0388" marR="10388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Прекращение выбросов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0388" marR="10388" marT="0" marB="0"/>
                </a:tc>
              </a:tr>
              <a:tr h="1064384">
                <a:tc>
                  <a:txBody>
                    <a:bodyPr/>
                    <a:lstStyle/>
                    <a:p>
                      <a:pPr indent="-6350">
                        <a:spcAft>
                          <a:spcPts val="0"/>
                        </a:spcAft>
                      </a:pPr>
                      <a:r>
                        <a:rPr lang="ru-RU" sz="1100" spc="-20" dirty="0">
                          <a:effectLst/>
                        </a:rPr>
                        <a:t>Геологическая </a:t>
                      </a:r>
                      <a:r>
                        <a:rPr lang="ru-RU" sz="1100" spc="-15" dirty="0">
                          <a:effectLst/>
                        </a:rPr>
                        <a:t>среда, </a:t>
                      </a:r>
                      <a:r>
                        <a:rPr lang="ru-RU" sz="1100" spc="-10" dirty="0">
                          <a:effectLst/>
                        </a:rPr>
                        <a:t>подземные </a:t>
                      </a:r>
                      <a:r>
                        <a:rPr lang="ru-RU" sz="1100" spc="-20" dirty="0">
                          <a:effectLst/>
                        </a:rPr>
                        <a:t>воды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0388" marR="10388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Категория </a:t>
                      </a:r>
                      <a:r>
                        <a:rPr lang="ru-RU" sz="1100" dirty="0" smtClean="0">
                          <a:effectLst/>
                        </a:rPr>
                        <a:t>защищенности </a:t>
                      </a:r>
                      <a:r>
                        <a:rPr lang="ru-RU" sz="1100" dirty="0">
                          <a:effectLst/>
                        </a:rPr>
                        <a:t>грунтовых вод </a:t>
                      </a:r>
                      <a:r>
                        <a:rPr lang="en-US" sz="1100" dirty="0">
                          <a:effectLst/>
                        </a:rPr>
                        <a:t>I</a:t>
                      </a:r>
                      <a:r>
                        <a:rPr lang="ru-RU" sz="1100" dirty="0">
                          <a:effectLst/>
                        </a:rPr>
                        <a:t>, категория защищенности 1-го от поверхности горизонта напорных вод II (условно защищенные).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0388" marR="10388" marT="0" marB="0"/>
                </a:tc>
                <a:tc gridSpan="3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Возможное поступление загрязнения в </a:t>
                      </a:r>
                      <a:r>
                        <a:rPr lang="ru-RU" sz="1100" spc="-5" dirty="0">
                          <a:effectLst/>
                        </a:rPr>
                        <a:t>верхние, недостаточно защищенные водоносные </a:t>
                      </a:r>
                      <a:r>
                        <a:rPr lang="ru-RU" sz="1100" spc="-10" dirty="0">
                          <a:effectLst/>
                        </a:rPr>
                        <a:t>горизонты при инфильтрации загрязнений с </a:t>
                      </a:r>
                      <a:r>
                        <a:rPr lang="ru-RU" sz="1100" spc="-5" dirty="0">
                          <a:effectLst/>
                        </a:rPr>
                        <a:t>поверхности земли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0388" marR="10388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При отсутствии </a:t>
                      </a:r>
                      <a:r>
                        <a:rPr lang="ru-RU" sz="1100" dirty="0" smtClean="0">
                          <a:effectLst/>
                        </a:rPr>
                        <a:t>мероприятий </a:t>
                      </a:r>
                      <a:r>
                        <a:rPr lang="ru-RU" sz="1100" dirty="0">
                          <a:effectLst/>
                        </a:rPr>
                        <a:t>по консервации и </a:t>
                      </a:r>
                      <a:r>
                        <a:rPr lang="ru-RU" sz="1100" dirty="0" smtClean="0">
                          <a:effectLst/>
                        </a:rPr>
                        <a:t>ликвидации </a:t>
                      </a:r>
                      <a:r>
                        <a:rPr lang="ru-RU" sz="1100" dirty="0">
                          <a:effectLst/>
                        </a:rPr>
                        <a:t>– </a:t>
                      </a:r>
                      <a:r>
                        <a:rPr lang="ru-RU" sz="1100" dirty="0" smtClean="0">
                          <a:effectLst/>
                        </a:rPr>
                        <a:t>неконтролируемые процессы </a:t>
                      </a:r>
                      <a:r>
                        <a:rPr lang="ru-RU" sz="1100" dirty="0">
                          <a:effectLst/>
                        </a:rPr>
                        <a:t>в недрах. При </a:t>
                      </a:r>
                      <a:r>
                        <a:rPr lang="ru-RU" sz="1100" dirty="0" smtClean="0">
                          <a:effectLst/>
                        </a:rPr>
                        <a:t>выполнении кон-</a:t>
                      </a:r>
                      <a:r>
                        <a:rPr lang="ru-RU" sz="1100" dirty="0" err="1" smtClean="0">
                          <a:effectLst/>
                        </a:rPr>
                        <a:t>сервации</a:t>
                      </a:r>
                      <a:r>
                        <a:rPr lang="ru-RU" sz="1100" dirty="0" smtClean="0">
                          <a:effectLst/>
                        </a:rPr>
                        <a:t> </a:t>
                      </a:r>
                      <a:r>
                        <a:rPr lang="ru-RU" sz="1100" dirty="0">
                          <a:effectLst/>
                        </a:rPr>
                        <a:t>и ликвидации </a:t>
                      </a:r>
                      <a:r>
                        <a:rPr lang="ru-RU" sz="1100" dirty="0" err="1" smtClean="0">
                          <a:effectLst/>
                        </a:rPr>
                        <a:t>сква-жин</a:t>
                      </a:r>
                      <a:r>
                        <a:rPr lang="ru-RU" sz="1100" dirty="0" smtClean="0">
                          <a:effectLst/>
                        </a:rPr>
                        <a:t> </a:t>
                      </a:r>
                      <a:r>
                        <a:rPr lang="ru-RU" sz="1100" dirty="0">
                          <a:effectLst/>
                        </a:rPr>
                        <a:t>– отсутствие воздействия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0388" marR="10388" marT="0" marB="0"/>
                </a:tc>
              </a:tr>
              <a:tr h="106591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spc="-20" dirty="0">
                          <a:effectLst/>
                        </a:rPr>
                        <a:t>Рельеф, экзогенные геологические процессы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0388" marR="10388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Водораздельное </a:t>
                      </a:r>
                      <a:r>
                        <a:rPr lang="ru-RU" sz="1100" dirty="0" err="1" smtClean="0">
                          <a:effectLst/>
                        </a:rPr>
                        <a:t>располо-жение</a:t>
                      </a:r>
                      <a:r>
                        <a:rPr lang="ru-RU" sz="1100" dirty="0" smtClean="0">
                          <a:effectLst/>
                        </a:rPr>
                        <a:t> проектируемых об-</a:t>
                      </a:r>
                      <a:r>
                        <a:rPr lang="ru-RU" sz="1100" dirty="0" err="1" smtClean="0">
                          <a:effectLst/>
                        </a:rPr>
                        <a:t>ъектов</a:t>
                      </a:r>
                      <a:r>
                        <a:rPr lang="ru-RU" sz="1100" dirty="0">
                          <a:effectLst/>
                        </a:rPr>
                        <a:t>, </a:t>
                      </a:r>
                      <a:r>
                        <a:rPr lang="ru-RU" sz="1100" dirty="0" smtClean="0">
                          <a:effectLst/>
                        </a:rPr>
                        <a:t>незначительное расчленение</a:t>
                      </a:r>
                      <a:r>
                        <a:rPr lang="ru-RU" sz="1100" dirty="0">
                          <a:effectLst/>
                        </a:rPr>
                        <a:t>, </a:t>
                      </a:r>
                      <a:r>
                        <a:rPr lang="ru-RU" sz="1100" dirty="0" smtClean="0">
                          <a:effectLst/>
                        </a:rPr>
                        <a:t>отсутствие проявлений опасных экзогенных </a:t>
                      </a:r>
                      <a:r>
                        <a:rPr lang="ru-RU" sz="1100" dirty="0">
                          <a:effectLst/>
                        </a:rPr>
                        <a:t>процессов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0388" marR="10388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Кратковременная активизация </a:t>
                      </a:r>
                      <a:r>
                        <a:rPr lang="ru-RU" sz="1100" dirty="0">
                          <a:effectLst/>
                        </a:rPr>
                        <a:t>экзо-генных процессов на незащищенных растительностью грунтах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0388" marR="10388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Медленные движения грунтовых масс на склонах (крип)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0388" marR="10388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spc="-15">
                          <a:effectLst/>
                        </a:rPr>
                        <a:t>Практически </a:t>
                      </a:r>
                      <a:r>
                        <a:rPr lang="ru-RU" sz="1100" spc="-10">
                          <a:effectLst/>
                        </a:rPr>
                        <a:t>отсутствует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0388" marR="10388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Зарастание нарушенных земель, стабилизация поверхности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0388" marR="10388" marT="0" marB="0"/>
                </a:tc>
              </a:tr>
              <a:tr h="50135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spc="-15" dirty="0">
                          <a:effectLst/>
                        </a:rPr>
                        <a:t>Поверхностные </a:t>
                      </a:r>
                      <a:r>
                        <a:rPr lang="ru-RU" sz="1100" spc="-20" dirty="0">
                          <a:effectLst/>
                        </a:rPr>
                        <a:t>воды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0388" marR="10388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Удаленность </a:t>
                      </a:r>
                      <a:r>
                        <a:rPr lang="ru-RU" sz="1100" dirty="0" err="1" smtClean="0">
                          <a:effectLst/>
                        </a:rPr>
                        <a:t>проектируе-мых</a:t>
                      </a:r>
                      <a:r>
                        <a:rPr lang="ru-RU" sz="1100" dirty="0" smtClean="0">
                          <a:effectLst/>
                        </a:rPr>
                        <a:t> </a:t>
                      </a:r>
                      <a:r>
                        <a:rPr lang="ru-RU" sz="1100" dirty="0">
                          <a:effectLst/>
                        </a:rPr>
                        <a:t>сооружений от </a:t>
                      </a:r>
                      <a:r>
                        <a:rPr lang="ru-RU" sz="1100" dirty="0" smtClean="0">
                          <a:effectLst/>
                        </a:rPr>
                        <a:t>поверх-</a:t>
                      </a:r>
                      <a:r>
                        <a:rPr lang="ru-RU" sz="1100" dirty="0" err="1" smtClean="0">
                          <a:effectLst/>
                        </a:rPr>
                        <a:t>ностных</a:t>
                      </a:r>
                      <a:r>
                        <a:rPr lang="ru-RU" sz="1100" dirty="0" smtClean="0">
                          <a:effectLst/>
                        </a:rPr>
                        <a:t> </a:t>
                      </a:r>
                      <a:r>
                        <a:rPr lang="ru-RU" sz="1100" dirty="0">
                          <a:effectLst/>
                        </a:rPr>
                        <a:t>водных объектов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0388" marR="10388" marT="0" marB="0"/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Воздействие отсутствует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0388" marR="10388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913644">
                <a:tc>
                  <a:txBody>
                    <a:bodyPr/>
                    <a:lstStyle/>
                    <a:p>
                      <a:pPr indent="-3175" algn="just">
                        <a:spcAft>
                          <a:spcPts val="0"/>
                        </a:spcAft>
                      </a:pPr>
                      <a:r>
                        <a:rPr lang="ru-RU" sz="1100" spc="-10" dirty="0">
                          <a:effectLst/>
                        </a:rPr>
                        <a:t>Земельные </a:t>
                      </a:r>
                      <a:r>
                        <a:rPr lang="ru-RU" sz="1100" spc="-15" dirty="0">
                          <a:effectLst/>
                        </a:rPr>
                        <a:t>ресурсы (</a:t>
                      </a:r>
                      <a:r>
                        <a:rPr lang="ru-RU" sz="1100" spc="-15" dirty="0" err="1" smtClean="0">
                          <a:effectLst/>
                        </a:rPr>
                        <a:t>функциональ-ное</a:t>
                      </a:r>
                      <a:r>
                        <a:rPr lang="ru-RU" sz="1100" spc="-15" dirty="0" smtClean="0">
                          <a:effectLst/>
                        </a:rPr>
                        <a:t> </a:t>
                      </a:r>
                      <a:r>
                        <a:rPr lang="ru-RU" sz="1100" spc="-20" dirty="0">
                          <a:effectLst/>
                        </a:rPr>
                        <a:t>использование)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0388" marR="10388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spc="-15">
                          <a:effectLst/>
                        </a:rPr>
                        <a:t>Сельскохозяйственное </a:t>
                      </a:r>
                      <a:r>
                        <a:rPr lang="ru-RU" sz="1100" spc="-5">
                          <a:effectLst/>
                        </a:rPr>
                        <a:t>использование территории (фактически – отсутствие использования)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0388" marR="10388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Краткосрочная аренда 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0388" marR="10388" marT="0" marB="0"/>
                </a:tc>
                <a:tc gridSpan="2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Использование земель, находящихся в долгосрочной аренде, переведенных в категорию земель промышленности и иного специального назначения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0388" marR="10388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При отсутствии </a:t>
                      </a:r>
                      <a:r>
                        <a:rPr lang="ru-RU" sz="1100" dirty="0" smtClean="0">
                          <a:effectLst/>
                        </a:rPr>
                        <a:t>мероприятий </a:t>
                      </a:r>
                      <a:r>
                        <a:rPr lang="ru-RU" sz="1100" dirty="0">
                          <a:effectLst/>
                        </a:rPr>
                        <a:t>по </a:t>
                      </a:r>
                      <a:r>
                        <a:rPr lang="ru-RU" sz="1100" dirty="0" smtClean="0">
                          <a:effectLst/>
                        </a:rPr>
                        <a:t>демонтажу </a:t>
                      </a:r>
                      <a:r>
                        <a:rPr lang="ru-RU" sz="1100" dirty="0">
                          <a:effectLst/>
                        </a:rPr>
                        <a:t>сооружений и рекультивации </a:t>
                      </a:r>
                      <a:r>
                        <a:rPr lang="ru-RU" sz="1100" dirty="0" smtClean="0">
                          <a:effectLst/>
                        </a:rPr>
                        <a:t>земель </a:t>
                      </a:r>
                      <a:r>
                        <a:rPr lang="ru-RU" sz="1100" dirty="0">
                          <a:effectLst/>
                        </a:rPr>
                        <a:t>– появление </a:t>
                      </a:r>
                      <a:r>
                        <a:rPr lang="ru-RU" sz="1100" dirty="0" smtClean="0">
                          <a:effectLst/>
                        </a:rPr>
                        <a:t>заброшенной </a:t>
                      </a:r>
                      <a:r>
                        <a:rPr lang="ru-RU" sz="1100" dirty="0" err="1">
                          <a:effectLst/>
                        </a:rPr>
                        <a:t>промзоны</a:t>
                      </a:r>
                      <a:r>
                        <a:rPr lang="ru-RU" sz="1100" dirty="0">
                          <a:effectLst/>
                        </a:rPr>
                        <a:t> с рудеральной </a:t>
                      </a:r>
                      <a:r>
                        <a:rPr lang="ru-RU" sz="1100" dirty="0" smtClean="0">
                          <a:effectLst/>
                        </a:rPr>
                        <a:t>растительностью</a:t>
                      </a:r>
                      <a:r>
                        <a:rPr lang="ru-RU" sz="1100" dirty="0">
                          <a:effectLst/>
                        </a:rPr>
                        <a:t>. При </a:t>
                      </a:r>
                      <a:r>
                        <a:rPr lang="ru-RU" sz="1100" dirty="0" smtClean="0">
                          <a:effectLst/>
                        </a:rPr>
                        <a:t>реализации необходимых мероприятий </a:t>
                      </a:r>
                      <a:r>
                        <a:rPr lang="ru-RU" sz="1100" dirty="0">
                          <a:effectLst/>
                        </a:rPr>
                        <a:t>– </a:t>
                      </a:r>
                      <a:r>
                        <a:rPr lang="ru-RU" sz="1100" dirty="0" smtClean="0">
                          <a:effectLst/>
                        </a:rPr>
                        <a:t>возвращение </a:t>
                      </a:r>
                      <a:r>
                        <a:rPr lang="ru-RU" sz="1100" dirty="0">
                          <a:effectLst/>
                        </a:rPr>
                        <a:t>к исходному состоянию.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0388" marR="10388" marT="0" marB="0"/>
                </a:tc>
              </a:tr>
              <a:tr h="45682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spc="-5" dirty="0">
                          <a:effectLst/>
                        </a:rPr>
                        <a:t>Почвенный </a:t>
                      </a:r>
                      <a:r>
                        <a:rPr lang="ru-RU" sz="1100" spc="-15" dirty="0">
                          <a:effectLst/>
                        </a:rPr>
                        <a:t>покров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0388" marR="10388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spc="-15">
                          <a:effectLst/>
                        </a:rPr>
                        <a:t>Преобладание зональных дерново-подзолистых </a:t>
                      </a:r>
                      <a:r>
                        <a:rPr lang="ru-RU" sz="1100" spc="-10">
                          <a:effectLst/>
                        </a:rPr>
                        <a:t>почв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0388" marR="10388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Снятие плодородного слоя почвы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0388" marR="10388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Хранение </a:t>
                      </a:r>
                      <a:r>
                        <a:rPr lang="ru-RU" sz="1100" dirty="0" err="1" smtClean="0">
                          <a:effectLst/>
                        </a:rPr>
                        <a:t>пло</a:t>
                      </a:r>
                      <a:r>
                        <a:rPr lang="ru-RU" sz="1100" dirty="0" smtClean="0">
                          <a:effectLst/>
                        </a:rPr>
                        <a:t>-дородного </a:t>
                      </a:r>
                      <a:r>
                        <a:rPr lang="ru-RU" sz="1100" dirty="0">
                          <a:effectLst/>
                        </a:rPr>
                        <a:t>слоя почвы в буртах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0388" marR="10388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spc="-5" dirty="0">
                          <a:effectLst/>
                        </a:rPr>
                        <a:t>Загрязнение </a:t>
                      </a:r>
                      <a:r>
                        <a:rPr lang="ru-RU" sz="1100" spc="-15" dirty="0" smtClean="0">
                          <a:effectLst/>
                        </a:rPr>
                        <a:t>нефтесодержащей </a:t>
                      </a:r>
                      <a:r>
                        <a:rPr lang="ru-RU" sz="1100" spc="-15" dirty="0">
                          <a:effectLst/>
                        </a:rPr>
                        <a:t>жидкостью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0388" marR="10388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85514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spc="-5" dirty="0">
                          <a:effectLst/>
                        </a:rPr>
                        <a:t>Растительный </a:t>
                      </a:r>
                      <a:r>
                        <a:rPr lang="ru-RU" sz="1100" spc="-10" dirty="0">
                          <a:effectLst/>
                        </a:rPr>
                        <a:t>покров, </a:t>
                      </a:r>
                      <a:r>
                        <a:rPr lang="ru-RU" sz="1100" spc="-15" dirty="0">
                          <a:effectLst/>
                        </a:rPr>
                        <a:t>животный мир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0388" marR="10388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spc="-5" dirty="0">
                          <a:effectLst/>
                        </a:rPr>
                        <a:t>Растительность и </a:t>
                      </a:r>
                      <a:r>
                        <a:rPr lang="ru-RU" sz="1100" spc="-5" dirty="0" smtClean="0">
                          <a:effectLst/>
                        </a:rPr>
                        <a:t>живот-</a:t>
                      </a:r>
                      <a:r>
                        <a:rPr lang="ru-RU" sz="1100" spc="-5" dirty="0" err="1" smtClean="0">
                          <a:effectLst/>
                        </a:rPr>
                        <a:t>ный</a:t>
                      </a:r>
                      <a:r>
                        <a:rPr lang="ru-RU" sz="1100" spc="-5" dirty="0" smtClean="0">
                          <a:effectLst/>
                        </a:rPr>
                        <a:t> </a:t>
                      </a:r>
                      <a:r>
                        <a:rPr lang="ru-RU" sz="1100" spc="-5" dirty="0">
                          <a:effectLst/>
                        </a:rPr>
                        <a:t>мир, характерные для неиспользуемых (</a:t>
                      </a:r>
                      <a:r>
                        <a:rPr lang="ru-RU" sz="1100" spc="-5" dirty="0" err="1" smtClean="0">
                          <a:effectLst/>
                        </a:rPr>
                        <a:t>зараста-ющих</a:t>
                      </a:r>
                      <a:r>
                        <a:rPr lang="ru-RU" sz="1100" spc="-5" dirty="0">
                          <a:effectLst/>
                        </a:rPr>
                        <a:t>) </a:t>
                      </a:r>
                      <a:r>
                        <a:rPr lang="ru-RU" sz="1100" spc="-15" dirty="0" err="1" smtClean="0">
                          <a:effectLst/>
                        </a:rPr>
                        <a:t>сельскохозяйст</a:t>
                      </a:r>
                      <a:r>
                        <a:rPr lang="ru-RU" sz="1100" spc="-15" dirty="0" smtClean="0">
                          <a:effectLst/>
                        </a:rPr>
                        <a:t>-венных </a:t>
                      </a:r>
                      <a:r>
                        <a:rPr lang="ru-RU" sz="1100" spc="-10" dirty="0">
                          <a:effectLst/>
                        </a:rPr>
                        <a:t>угодий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0388" marR="10388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spc="-10" dirty="0">
                          <a:effectLst/>
                        </a:rPr>
                        <a:t>Уничтожение в местах </a:t>
                      </a:r>
                      <a:r>
                        <a:rPr lang="ru-RU" sz="1100" spc="-5" dirty="0">
                          <a:effectLst/>
                        </a:rPr>
                        <a:t>проведения строительных работ.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0388" marR="10388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spc="-15" dirty="0">
                          <a:effectLst/>
                        </a:rPr>
                        <a:t>Практически </a:t>
                      </a:r>
                      <a:r>
                        <a:rPr lang="ru-RU" sz="1100" spc="-10" dirty="0">
                          <a:effectLst/>
                        </a:rPr>
                        <a:t>отсутствует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0388" marR="10388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spc="-15" dirty="0">
                          <a:effectLst/>
                        </a:rPr>
                        <a:t>Уничтожение в </a:t>
                      </a:r>
                      <a:r>
                        <a:rPr lang="ru-RU" sz="1100" spc="-10" dirty="0" err="1" smtClean="0">
                          <a:effectLst/>
                        </a:rPr>
                        <a:t>мес-тах</a:t>
                      </a:r>
                      <a:r>
                        <a:rPr lang="ru-RU" sz="1100" spc="-10" dirty="0" smtClean="0">
                          <a:effectLst/>
                        </a:rPr>
                        <a:t> </a:t>
                      </a:r>
                      <a:r>
                        <a:rPr lang="ru-RU" sz="1100" spc="-10" dirty="0">
                          <a:effectLst/>
                        </a:rPr>
                        <a:t>разлива </a:t>
                      </a:r>
                      <a:r>
                        <a:rPr lang="ru-RU" sz="1100" spc="-5" dirty="0">
                          <a:effectLst/>
                        </a:rPr>
                        <a:t>нефти и при </a:t>
                      </a:r>
                      <a:r>
                        <a:rPr lang="ru-RU" sz="1100" spc="-10" dirty="0" smtClean="0">
                          <a:effectLst/>
                        </a:rPr>
                        <a:t>ликвидации последствий </a:t>
                      </a:r>
                      <a:r>
                        <a:rPr lang="ru-RU" sz="1100" spc="-15" dirty="0">
                          <a:effectLst/>
                        </a:rPr>
                        <a:t>аварий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0388" marR="10388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913644">
                <a:tc>
                  <a:txBody>
                    <a:bodyPr/>
                    <a:lstStyle/>
                    <a:p>
                      <a:pPr indent="6350" algn="just">
                        <a:spcAft>
                          <a:spcPts val="0"/>
                        </a:spcAft>
                      </a:pPr>
                      <a:r>
                        <a:rPr lang="ru-RU" sz="1100" spc="-15" dirty="0">
                          <a:effectLst/>
                        </a:rPr>
                        <a:t>Физические факторы </a:t>
                      </a:r>
                      <a:r>
                        <a:rPr lang="ru-RU" sz="1100" spc="-20" dirty="0">
                          <a:effectLst/>
                        </a:rPr>
                        <a:t>воздействия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0388" marR="10388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spc="-15" dirty="0">
                          <a:effectLst/>
                        </a:rPr>
                        <a:t>Фоновый шумовой, </a:t>
                      </a:r>
                      <a:r>
                        <a:rPr lang="ru-RU" sz="1100" spc="-15" dirty="0" smtClean="0">
                          <a:effectLst/>
                        </a:rPr>
                        <a:t>электро-магнитный </a:t>
                      </a:r>
                      <a:r>
                        <a:rPr lang="ru-RU" sz="1100" spc="-15" dirty="0">
                          <a:effectLst/>
                        </a:rPr>
                        <a:t>и </a:t>
                      </a:r>
                      <a:r>
                        <a:rPr lang="ru-RU" sz="1100" spc="-10" dirty="0">
                          <a:effectLst/>
                        </a:rPr>
                        <a:t>радиационный </a:t>
                      </a:r>
                      <a:r>
                        <a:rPr lang="ru-RU" sz="1100" spc="-10" dirty="0" smtClean="0">
                          <a:effectLst/>
                        </a:rPr>
                        <a:t>режимы</a:t>
                      </a:r>
                      <a:r>
                        <a:rPr lang="ru-RU" sz="1100" spc="-10" dirty="0">
                          <a:effectLst/>
                        </a:rPr>
                        <a:t>, формирующиеся </a:t>
                      </a:r>
                      <a:r>
                        <a:rPr lang="ru-RU" sz="1100" spc="-5" dirty="0">
                          <a:effectLst/>
                        </a:rPr>
                        <a:t>под воздействием </a:t>
                      </a:r>
                      <a:r>
                        <a:rPr lang="ru-RU" sz="1100" spc="-5" dirty="0" smtClean="0">
                          <a:effectLst/>
                        </a:rPr>
                        <a:t>природных </a:t>
                      </a:r>
                      <a:r>
                        <a:rPr lang="ru-RU" sz="1100" spc="-5" dirty="0">
                          <a:effectLst/>
                        </a:rPr>
                        <a:t>факторов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0388" marR="10388" marT="0" marB="0"/>
                </a:tc>
                <a:tc gridSpan="2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Шумовое загрязнение от работы </a:t>
                      </a:r>
                      <a:r>
                        <a:rPr lang="ru-RU" sz="1100" spc="-5" dirty="0">
                          <a:effectLst/>
                        </a:rPr>
                        <a:t>спецтехники и оборудования. </a:t>
                      </a:r>
                      <a:r>
                        <a:rPr lang="ru-RU" sz="1100" spc="-10" dirty="0" smtClean="0">
                          <a:effectLst/>
                        </a:rPr>
                        <a:t>Необходимость </a:t>
                      </a:r>
                      <a:r>
                        <a:rPr lang="ru-RU" sz="1100" spc="-10" dirty="0">
                          <a:effectLst/>
                        </a:rPr>
                        <a:t>обеспечения требований </a:t>
                      </a:r>
                      <a:r>
                        <a:rPr lang="ru-RU" sz="1100" spc="-5" dirty="0">
                          <a:effectLst/>
                        </a:rPr>
                        <a:t>радиационной безопасности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0388" marR="10388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Воздействие отсутствует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0388" marR="10388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63763118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17581" y="1772816"/>
            <a:ext cx="7175351" cy="4464496"/>
          </a:xfrm>
        </p:spPr>
        <p:txBody>
          <a:bodyPr>
            <a:noAutofit/>
          </a:bodyPr>
          <a:lstStyle/>
          <a:p>
            <a:r>
              <a:rPr lang="ru-RU" sz="4000" dirty="0" smtClean="0">
                <a:solidFill>
                  <a:schemeClr val="tx1"/>
                </a:solidFill>
                <a:effectLst/>
              </a:rPr>
              <a:t>12. ЭКСПЕРТИЗА </a:t>
            </a:r>
            <a:r>
              <a:rPr lang="ru-RU" sz="4000" dirty="0">
                <a:solidFill>
                  <a:schemeClr val="tx1"/>
                </a:solidFill>
                <a:effectLst/>
              </a:rPr>
              <a:t>ПРОЕКТОВ ДЕЯТЕЛЬНОСТИ, СВЯЗАННОЙ С ВОЗДЕЙСТВИЕМ НА ОКРУЖАЮЩУЮ СРЕДУ</a:t>
            </a:r>
            <a:r>
              <a:rPr lang="ru-RU" sz="4000" dirty="0">
                <a:solidFill>
                  <a:schemeClr val="tx1"/>
                </a:solidFill>
              </a:rPr>
              <a:t/>
            </a:r>
            <a:br>
              <a:rPr lang="ru-RU" sz="4000" dirty="0">
                <a:solidFill>
                  <a:schemeClr val="tx1"/>
                </a:solidFill>
              </a:rPr>
            </a:br>
            <a:endParaRPr lang="ru-RU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1998894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88640"/>
            <a:ext cx="6308439" cy="3096344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83568" y="3429000"/>
            <a:ext cx="8064896" cy="3312368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ru-RU" sz="1500" b="1" dirty="0">
                <a:solidFill>
                  <a:schemeClr val="tx1"/>
                </a:solidFill>
              </a:rPr>
              <a:t>Законодательные основы и объекты экспертизы</a:t>
            </a:r>
            <a:endParaRPr lang="ru-RU" sz="1500" dirty="0">
              <a:solidFill>
                <a:schemeClr val="tx1"/>
              </a:solidFill>
            </a:endParaRPr>
          </a:p>
          <a:p>
            <a:pPr algn="just"/>
            <a:r>
              <a:rPr lang="ru-RU" sz="1500" dirty="0">
                <a:solidFill>
                  <a:schemeClr val="tx1"/>
                </a:solidFill>
              </a:rPr>
              <a:t> </a:t>
            </a:r>
          </a:p>
          <a:p>
            <a:pPr algn="just"/>
            <a:r>
              <a:rPr lang="ru-RU" dirty="0">
                <a:solidFill>
                  <a:schemeClr val="tx1"/>
                </a:solidFill>
              </a:rPr>
              <a:t>В настоящее время в России согласно действующим законам и подзаконным актом установлено три вида экспертизы проектов деятельности, связанной с воздействием на окружающую среду:</a:t>
            </a:r>
          </a:p>
          <a:p>
            <a:pPr algn="just"/>
            <a:r>
              <a:rPr lang="ru-RU" dirty="0">
                <a:solidFill>
                  <a:schemeClr val="tx1"/>
                </a:solidFill>
              </a:rPr>
              <a:t>- экологическая экспертиза (государственная, в </a:t>
            </a:r>
            <a:r>
              <a:rPr lang="ru-RU" dirty="0" err="1">
                <a:solidFill>
                  <a:schemeClr val="tx1"/>
                </a:solidFill>
              </a:rPr>
              <a:t>т.ч</a:t>
            </a:r>
            <a:r>
              <a:rPr lang="ru-RU" dirty="0">
                <a:solidFill>
                  <a:schemeClr val="tx1"/>
                </a:solidFill>
              </a:rPr>
              <a:t>. федерального и регионального уровней, и общественная);</a:t>
            </a:r>
          </a:p>
          <a:p>
            <a:pPr algn="just"/>
            <a:r>
              <a:rPr lang="ru-RU" dirty="0">
                <a:solidFill>
                  <a:schemeClr val="tx1"/>
                </a:solidFill>
              </a:rPr>
              <a:t>- государственная экспертиза проектной документации и результатов инженерных изысканий (федерального уровня и уровня субъектов федерации);</a:t>
            </a:r>
          </a:p>
          <a:p>
            <a:pPr algn="just"/>
            <a:r>
              <a:rPr lang="ru-RU" dirty="0">
                <a:solidFill>
                  <a:schemeClr val="tx1"/>
                </a:solidFill>
              </a:rPr>
              <a:t>- негосударственная экспертиза проектной документации и результатов инженерных изысканий.</a:t>
            </a:r>
          </a:p>
          <a:p>
            <a:pPr algn="just"/>
            <a:r>
              <a:rPr lang="ru-RU" dirty="0" smtClean="0">
                <a:solidFill>
                  <a:schemeClr val="tx1"/>
                </a:solidFill>
              </a:rPr>
              <a:t>Несмотря </a:t>
            </a:r>
            <a:r>
              <a:rPr lang="ru-RU" dirty="0">
                <a:solidFill>
                  <a:schemeClr val="tx1"/>
                </a:solidFill>
              </a:rPr>
              <a:t>на разный законодательный и организационно-правовой статус, все три вида экспертизы направлены на достижение практически идентичных целей (обеспечение соответствия разрабатываемых проектов законодательным и нормативным требованиям, действующим в природоохранной сфере), применительно к объектам различного характера</a:t>
            </a:r>
            <a:r>
              <a:rPr lang="ru-RU" dirty="0" smtClean="0">
                <a:solidFill>
                  <a:schemeClr val="tx1"/>
                </a:solidFill>
              </a:rPr>
              <a:t>.</a:t>
            </a:r>
          </a:p>
          <a:p>
            <a:pPr algn="just"/>
            <a:r>
              <a:rPr lang="ru-RU" dirty="0">
                <a:solidFill>
                  <a:schemeClr val="tx1"/>
                </a:solidFill>
              </a:rPr>
              <a:t>Все три вида экспертиз проводятся на основе одной и той же нормативной базы. Некоторые различия между ними могут быть отчасти связаны с разными способами подбора экспертов и их мотивацией.</a:t>
            </a:r>
          </a:p>
        </p:txBody>
      </p:sp>
    </p:spTree>
    <p:extLst>
      <p:ext uri="{BB962C8B-B14F-4D97-AF65-F5344CB8AC3E}">
        <p14:creationId xmlns:p14="http://schemas.microsoft.com/office/powerpoint/2010/main" val="41086983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4" y="476672"/>
            <a:ext cx="5966666" cy="432048"/>
          </a:xfrm>
        </p:spPr>
        <p:txBody>
          <a:bodyPr/>
          <a:lstStyle/>
          <a:p>
            <a:pPr algn="just"/>
            <a:r>
              <a:rPr lang="ru-RU" sz="2000" dirty="0" smtClean="0">
                <a:solidFill>
                  <a:schemeClr val="tx1"/>
                </a:solidFill>
              </a:rPr>
              <a:t>Введение саморегулирования</a:t>
            </a: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99592" y="1052736"/>
            <a:ext cx="7560840" cy="5472608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sz="1600" dirty="0">
                <a:solidFill>
                  <a:schemeClr val="tx1"/>
                </a:solidFill>
              </a:rPr>
              <a:t>В 2009 г. в соответствие с Градостроительным кодексом система государственного лицензирования строительных и в </a:t>
            </a:r>
            <a:r>
              <a:rPr lang="ru-RU" sz="1600" dirty="0" err="1">
                <a:solidFill>
                  <a:schemeClr val="tx1"/>
                </a:solidFill>
              </a:rPr>
              <a:t>т.ч</a:t>
            </a:r>
            <a:r>
              <a:rPr lang="ru-RU" sz="1600" dirty="0">
                <a:solidFill>
                  <a:schemeClr val="tx1"/>
                </a:solidFill>
              </a:rPr>
              <a:t>. проектно-изыскательских работ была заменена на саморегулирование – систему обязательного членства предприятий и организаций в саморегулирующихся организациях (СРО), подлежащих государственной регистрации и выдающих по определенным правилам свидетельства о допуске к отдельным видам работ, влияющих на безопасность объектов капитального строительства. Предполагалось, что эта мера позволит создать эффективный контроль за качеством работ в строительной отрасли, в </a:t>
            </a:r>
            <a:r>
              <a:rPr lang="ru-RU" sz="1600" dirty="0" err="1">
                <a:solidFill>
                  <a:schemeClr val="tx1"/>
                </a:solidFill>
              </a:rPr>
              <a:t>т.ч</a:t>
            </a:r>
            <a:r>
              <a:rPr lang="ru-RU" sz="1600" dirty="0">
                <a:solidFill>
                  <a:schemeClr val="tx1"/>
                </a:solidFill>
              </a:rPr>
              <a:t>. проектно-изыскательских, и вместе с тем будет способствовать </a:t>
            </a:r>
            <a:r>
              <a:rPr lang="ru-RU" sz="1600" dirty="0" err="1">
                <a:solidFill>
                  <a:schemeClr val="tx1"/>
                </a:solidFill>
              </a:rPr>
              <a:t>дебюрократизации</a:t>
            </a:r>
            <a:r>
              <a:rPr lang="ru-RU" sz="1600" dirty="0">
                <a:solidFill>
                  <a:schemeClr val="tx1"/>
                </a:solidFill>
              </a:rPr>
              <a:t> экономики, уменьшению административного давления на бизнес и повышению эффективности регулирования профессиональной и предпринимательской деятельности. Фактически же (по мнению автора законопроекта о СРО</a:t>
            </a:r>
            <a:r>
              <a:rPr lang="ru-RU" sz="1600" dirty="0" smtClean="0">
                <a:solidFill>
                  <a:schemeClr val="tx1"/>
                </a:solidFill>
              </a:rPr>
              <a:t>, тогдашнего </a:t>
            </a:r>
            <a:r>
              <a:rPr lang="ru-RU" sz="1600" dirty="0">
                <a:solidFill>
                  <a:schemeClr val="tx1"/>
                </a:solidFill>
              </a:rPr>
              <a:t>председателя Комитета Государственной Думы РФ по собственности </a:t>
            </a:r>
            <a:r>
              <a:rPr lang="ru-RU" sz="1600" dirty="0" err="1" smtClean="0">
                <a:solidFill>
                  <a:schemeClr val="tx1"/>
                </a:solidFill>
              </a:rPr>
              <a:t>Плескачевского</a:t>
            </a:r>
            <a:r>
              <a:rPr lang="ru-RU" sz="1600" dirty="0" smtClean="0">
                <a:solidFill>
                  <a:schemeClr val="tx1"/>
                </a:solidFill>
              </a:rPr>
              <a:t> </a:t>
            </a:r>
            <a:r>
              <a:rPr lang="ru-RU" sz="1600" dirty="0">
                <a:solidFill>
                  <a:schemeClr val="tx1"/>
                </a:solidFill>
              </a:rPr>
              <a:t>В.С</a:t>
            </a:r>
            <a:r>
              <a:rPr lang="ru-RU" sz="1600" dirty="0" smtClean="0">
                <a:solidFill>
                  <a:schemeClr val="tx1"/>
                </a:solidFill>
              </a:rPr>
              <a:t>.) </a:t>
            </a:r>
            <a:r>
              <a:rPr lang="ru-RU" sz="1600" dirty="0">
                <a:solidFill>
                  <a:schemeClr val="tx1"/>
                </a:solidFill>
              </a:rPr>
              <a:t>уйти от чиновничьего беспредела, а также бесконтрольности за строительством не удалось. В действующем механизме регулирования строительной деятельности оказалось воспроизведено все худшее, что было в существовавшей ранее практике лицензирования строительных организаций: коррупция, бесконтрольность работ, влияющих на безопасность строительства, избыточная регламентация частных вопросов. Одновременно многократно выросли затраты проектировщиков и изыскателей на содержание СРО и экспертизу проектов</a:t>
            </a:r>
            <a:r>
              <a:rPr lang="ru-RU" sz="1600" dirty="0" smtClean="0">
                <a:solidFill>
                  <a:schemeClr val="tx1"/>
                </a:solidFill>
              </a:rPr>
              <a:t>.</a:t>
            </a:r>
          </a:p>
          <a:p>
            <a:pPr algn="just"/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3061555998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5"/>
            <a:ext cx="3636085" cy="1080120"/>
          </a:xfrm>
        </p:spPr>
        <p:txBody>
          <a:bodyPr/>
          <a:lstStyle/>
          <a:p>
            <a:r>
              <a:rPr lang="ru-RU" sz="1600" dirty="0" smtClean="0">
                <a:solidFill>
                  <a:schemeClr val="tx1"/>
                </a:solidFill>
              </a:rPr>
              <a:t>Экологическая </a:t>
            </a:r>
            <a:r>
              <a:rPr lang="ru-RU" sz="1600" dirty="0">
                <a:solidFill>
                  <a:schemeClr val="tx1"/>
                </a:solidFill>
              </a:rPr>
              <a:t>экспертиза (государственная, в </a:t>
            </a:r>
            <a:r>
              <a:rPr lang="ru-RU" sz="1600" dirty="0" err="1">
                <a:solidFill>
                  <a:schemeClr val="tx1"/>
                </a:solidFill>
              </a:rPr>
              <a:t>т.ч</a:t>
            </a:r>
            <a:r>
              <a:rPr lang="ru-RU" sz="1600" dirty="0">
                <a:solidFill>
                  <a:schemeClr val="tx1"/>
                </a:solidFill>
              </a:rPr>
              <a:t>. федерального и регионального уровней, и общественная)</a:t>
            </a:r>
            <a:endParaRPr lang="ru-RU" sz="1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93515" y="260648"/>
            <a:ext cx="4370973" cy="6336704"/>
          </a:xfrm>
        </p:spPr>
        <p:txBody>
          <a:bodyPr>
            <a:normAutofit fontScale="70000" lnSpcReduction="20000"/>
          </a:bodyPr>
          <a:lstStyle/>
          <a:p>
            <a:pPr marL="45720" indent="0" algn="just">
              <a:buNone/>
            </a:pPr>
            <a:r>
              <a:rPr lang="ru-RU" dirty="0">
                <a:solidFill>
                  <a:schemeClr val="tx1"/>
                </a:solidFill>
              </a:rPr>
              <a:t>Экологическая экспертиза базируется на Федеральном законе «Об экологической экспертизе» от 23 ноября 1995 г. № 174-ФЗ</a:t>
            </a:r>
            <a:r>
              <a:rPr lang="ru-RU" dirty="0" smtClean="0">
                <a:solidFill>
                  <a:schemeClr val="tx1"/>
                </a:solidFill>
              </a:rPr>
              <a:t>, в действующей </a:t>
            </a:r>
            <a:r>
              <a:rPr lang="ru-RU" dirty="0">
                <a:solidFill>
                  <a:schemeClr val="tx1"/>
                </a:solidFill>
              </a:rPr>
              <a:t>в настоящее </a:t>
            </a:r>
            <a:r>
              <a:rPr lang="ru-RU" dirty="0" smtClean="0">
                <a:solidFill>
                  <a:schemeClr val="tx1"/>
                </a:solidFill>
              </a:rPr>
              <a:t>время редакции.</a:t>
            </a:r>
          </a:p>
          <a:p>
            <a:pPr marL="45720" indent="0" algn="just">
              <a:buNone/>
            </a:pPr>
            <a:r>
              <a:rPr lang="ru-RU" dirty="0">
                <a:solidFill>
                  <a:schemeClr val="tx1"/>
                </a:solidFill>
              </a:rPr>
              <a:t>В организационном отношении государственная экологическая экспертиза является в настоящее время прерогативой </a:t>
            </a:r>
            <a:r>
              <a:rPr lang="ru-RU" dirty="0" err="1">
                <a:solidFill>
                  <a:schemeClr val="tx1"/>
                </a:solidFill>
              </a:rPr>
              <a:t>Росприроднадзора</a:t>
            </a:r>
            <a:r>
              <a:rPr lang="ru-RU" dirty="0">
                <a:solidFill>
                  <a:schemeClr val="tx1"/>
                </a:solidFill>
              </a:rPr>
              <a:t> и его территориальных подразделений. </a:t>
            </a:r>
            <a:endParaRPr lang="ru-RU" dirty="0" smtClean="0">
              <a:solidFill>
                <a:schemeClr val="tx1"/>
              </a:solidFill>
            </a:endParaRPr>
          </a:p>
          <a:p>
            <a:pPr marL="45720" indent="0" algn="just">
              <a:buNone/>
            </a:pPr>
            <a:r>
              <a:rPr lang="ru-RU" dirty="0">
                <a:solidFill>
                  <a:schemeClr val="tx1"/>
                </a:solidFill>
              </a:rPr>
              <a:t>В государственной экологической экспертизе ведущую роль, как и ранее, играют внештатные эксперты - специалисты, обладающие научными и (или) практическими познаниями по рассматриваемому вопросу и привлекаемые к участию в экспертизе эпизодически. К государственной экологической экспертизе привлекаются люди в той или иной степени известные, обладающие (и дорожащие) репутацией, для которых экспертиза – не столько заработок, сколько поддержание статуса, престижная общественная работа.</a:t>
            </a:r>
            <a:endParaRPr lang="ru-RU" dirty="0" smtClean="0">
              <a:solidFill>
                <a:schemeClr val="tx1"/>
              </a:solidFill>
            </a:endParaRPr>
          </a:p>
          <a:p>
            <a:pPr marL="45720" indent="0" algn="just">
              <a:buNone/>
            </a:pPr>
            <a:r>
              <a:rPr lang="ru-RU" dirty="0">
                <a:solidFill>
                  <a:schemeClr val="tx1"/>
                </a:solidFill>
              </a:rPr>
              <a:t>О</a:t>
            </a:r>
            <a:r>
              <a:rPr lang="ru-RU" dirty="0" smtClean="0">
                <a:solidFill>
                  <a:schemeClr val="tx1"/>
                </a:solidFill>
              </a:rPr>
              <a:t>бщественная </a:t>
            </a:r>
            <a:r>
              <a:rPr lang="ru-RU" dirty="0">
                <a:solidFill>
                  <a:schemeClr val="tx1"/>
                </a:solidFill>
              </a:rPr>
              <a:t>экологическая экспертиза выполняется нечасто. Проводят ее коллективы ученых и авторитетных специалистов, по инициативе общественных организаций, по крупным проектам, вызывающим отрицательную или, как минимум, неоднозначную реакцию населения.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492896"/>
            <a:ext cx="4355976" cy="2903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50390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476672"/>
            <a:ext cx="4032448" cy="1258493"/>
          </a:xfrm>
        </p:spPr>
        <p:txBody>
          <a:bodyPr/>
          <a:lstStyle/>
          <a:p>
            <a:r>
              <a:rPr lang="ru-RU" sz="1600" dirty="0" smtClean="0">
                <a:solidFill>
                  <a:schemeClr val="tx1"/>
                </a:solidFill>
              </a:rPr>
              <a:t>Государственная </a:t>
            </a:r>
            <a:r>
              <a:rPr lang="ru-RU" sz="1600" dirty="0">
                <a:solidFill>
                  <a:schemeClr val="tx1"/>
                </a:solidFill>
              </a:rPr>
              <a:t>экспертиза проектной документации и результатов инженерных изысканий (федерального уровня и уровня субъектов федерации)</a:t>
            </a:r>
            <a:endParaRPr lang="ru-RU" sz="1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860032" y="260648"/>
            <a:ext cx="4032448" cy="6336704"/>
          </a:xfrm>
        </p:spPr>
        <p:txBody>
          <a:bodyPr>
            <a:normAutofit fontScale="70000" lnSpcReduction="20000"/>
          </a:bodyPr>
          <a:lstStyle/>
          <a:p>
            <a:pPr marL="45720" indent="0" algn="just">
              <a:buNone/>
            </a:pPr>
            <a:r>
              <a:rPr lang="ru-RU" b="1" dirty="0" smtClean="0">
                <a:solidFill>
                  <a:schemeClr val="tx1"/>
                </a:solidFill>
              </a:rPr>
              <a:t>Государственная </a:t>
            </a:r>
            <a:r>
              <a:rPr lang="ru-RU" b="1" dirty="0">
                <a:solidFill>
                  <a:schemeClr val="tx1"/>
                </a:solidFill>
              </a:rPr>
              <a:t>экспертиза проектной документации и результатов инженерных изысканий </a:t>
            </a:r>
            <a:r>
              <a:rPr lang="ru-RU" dirty="0">
                <a:solidFill>
                  <a:schemeClr val="tx1"/>
                </a:solidFill>
              </a:rPr>
              <a:t>была введена Постановлением правительства РФ №145 от 5 марта 2007 г. «О порядке организации и проведения государственной экспертизы проектной документации и результатов инженерных изысканий</a:t>
            </a:r>
            <a:r>
              <a:rPr lang="ru-RU" dirty="0" smtClean="0">
                <a:solidFill>
                  <a:schemeClr val="tx1"/>
                </a:solidFill>
              </a:rPr>
              <a:t>» </a:t>
            </a:r>
            <a:r>
              <a:rPr lang="ru-RU" dirty="0">
                <a:solidFill>
                  <a:schemeClr val="tx1"/>
                </a:solidFill>
              </a:rPr>
              <a:t>и в настоящее время базируется на статье 49 Градостроительного кодекса </a:t>
            </a:r>
            <a:r>
              <a:rPr lang="ru-RU" dirty="0" smtClean="0">
                <a:solidFill>
                  <a:schemeClr val="tx1"/>
                </a:solidFill>
              </a:rPr>
              <a:t>РФ. </a:t>
            </a:r>
            <a:r>
              <a:rPr lang="ru-RU" dirty="0">
                <a:solidFill>
                  <a:schemeClr val="tx1"/>
                </a:solidFill>
              </a:rPr>
              <a:t>Предметом государственной экспертизы проектной документации является оценка ее соответствия требованиям технических регламентов, в том числе санитарно-эпидемиологическим, </a:t>
            </a:r>
            <a:r>
              <a:rPr lang="ru-RU" i="1" dirty="0">
                <a:solidFill>
                  <a:schemeClr val="tx1"/>
                </a:solidFill>
              </a:rPr>
              <a:t>экологическим требованиям</a:t>
            </a:r>
            <a:r>
              <a:rPr lang="ru-RU" dirty="0">
                <a:solidFill>
                  <a:schemeClr val="tx1"/>
                </a:solidFill>
              </a:rPr>
              <a:t>, требованиям государственной охраны объектов культурного наследия, требованиям пожарной, промышленной, ядерной, радиационной и иной безопасности, а также результатам инженерных изысканий. </a:t>
            </a:r>
            <a:endParaRPr lang="ru-RU" dirty="0" smtClean="0">
              <a:solidFill>
                <a:schemeClr val="tx1"/>
              </a:solidFill>
            </a:endParaRPr>
          </a:p>
          <a:p>
            <a:pPr marL="45720" indent="0" algn="just">
              <a:buNone/>
            </a:pPr>
            <a:r>
              <a:rPr lang="ru-RU" dirty="0">
                <a:solidFill>
                  <a:schemeClr val="tx1"/>
                </a:solidFill>
              </a:rPr>
              <a:t>В государственной </a:t>
            </a:r>
            <a:r>
              <a:rPr lang="ru-RU" dirty="0" smtClean="0">
                <a:solidFill>
                  <a:schemeClr val="tx1"/>
                </a:solidFill>
              </a:rPr>
              <a:t>экспертизе </a:t>
            </a:r>
            <a:r>
              <a:rPr lang="ru-RU" dirty="0">
                <a:solidFill>
                  <a:schemeClr val="tx1"/>
                </a:solidFill>
              </a:rPr>
              <a:t>проектной документации и результатов инженерных изысканий экспертные комиссии комплектуются из штатных работников экспертных организаций, прошедших подготовку и получивших аттестаты Госстроя РФ на право подготовки заключений экспертизы</a:t>
            </a:r>
            <a:r>
              <a:rPr lang="ru-RU" dirty="0" smtClean="0">
                <a:solidFill>
                  <a:schemeClr val="tx1"/>
                </a:solidFill>
              </a:rPr>
              <a:t>.</a:t>
            </a:r>
          </a:p>
          <a:p>
            <a:pPr marL="45720" indent="0" algn="just">
              <a:buNone/>
            </a:pPr>
            <a:r>
              <a:rPr lang="ru-RU" dirty="0" smtClean="0">
                <a:solidFill>
                  <a:schemeClr val="tx1"/>
                </a:solidFill>
              </a:rPr>
              <a:t> 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963327"/>
            <a:ext cx="4536504" cy="3022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919365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3636085" cy="1258493"/>
          </a:xfrm>
        </p:spPr>
        <p:txBody>
          <a:bodyPr/>
          <a:lstStyle/>
          <a:p>
            <a:r>
              <a:rPr lang="ru-RU" sz="1600" dirty="0" smtClean="0">
                <a:solidFill>
                  <a:schemeClr val="tx1"/>
                </a:solidFill>
              </a:rPr>
              <a:t>Негосударственная </a:t>
            </a:r>
            <a:r>
              <a:rPr lang="ru-RU" sz="1600" dirty="0">
                <a:solidFill>
                  <a:schemeClr val="tx1"/>
                </a:solidFill>
              </a:rPr>
              <a:t>экспертиза проектной документации и результатов инженерных изысканий</a:t>
            </a:r>
            <a:endParaRPr lang="ru-RU" sz="1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88024" y="260648"/>
            <a:ext cx="4032448" cy="6264696"/>
          </a:xfrm>
        </p:spPr>
        <p:txBody>
          <a:bodyPr>
            <a:normAutofit fontScale="77500" lnSpcReduction="20000"/>
          </a:bodyPr>
          <a:lstStyle/>
          <a:p>
            <a:pPr marL="45720" indent="0" algn="just">
              <a:buNone/>
            </a:pPr>
            <a:r>
              <a:rPr lang="ru-RU" dirty="0">
                <a:solidFill>
                  <a:schemeClr val="tx1"/>
                </a:solidFill>
              </a:rPr>
              <a:t>Негосударственная экспертиза проектной документации и результатов инженерных изысканий была введена Постановлением Правительства РФ от 29 декабря 2008 г. № 1070 «О негосударственной экспертизе проектной документации и результатов инженерных изысканий</a:t>
            </a:r>
            <a:r>
              <a:rPr lang="ru-RU" dirty="0" smtClean="0">
                <a:solidFill>
                  <a:schemeClr val="tx1"/>
                </a:solidFill>
              </a:rPr>
              <a:t>», </a:t>
            </a:r>
            <a:r>
              <a:rPr lang="ru-RU" dirty="0">
                <a:solidFill>
                  <a:schemeClr val="tx1"/>
                </a:solidFill>
              </a:rPr>
              <a:t>а в настоящее время базируется на статье 49 Градостроительного кодекса </a:t>
            </a:r>
            <a:r>
              <a:rPr lang="ru-RU" dirty="0" smtClean="0">
                <a:solidFill>
                  <a:schemeClr val="tx1"/>
                </a:solidFill>
              </a:rPr>
              <a:t>РФ.</a:t>
            </a:r>
          </a:p>
          <a:p>
            <a:pPr marL="45720" indent="0" algn="just">
              <a:buNone/>
            </a:pPr>
            <a:r>
              <a:rPr lang="ru-RU" dirty="0">
                <a:solidFill>
                  <a:schemeClr val="tx1"/>
                </a:solidFill>
              </a:rPr>
              <a:t>Предметом негосударственной экспертизы результатов инженерных изысканий является оценка их соответствия требованиям технических регламентов и заданию на проведение инженерных изысканий. </a:t>
            </a:r>
            <a:r>
              <a:rPr lang="ru-RU" dirty="0" smtClean="0">
                <a:solidFill>
                  <a:schemeClr val="tx1"/>
                </a:solidFill>
              </a:rPr>
              <a:t>Может выполняться за счет заказчика проектной документации, для объектов, не подпадающих под государственную экспертизу, которую она не заменяет.</a:t>
            </a:r>
          </a:p>
          <a:p>
            <a:pPr marL="45720" indent="0" algn="just">
              <a:buNone/>
            </a:pPr>
            <a:r>
              <a:rPr lang="ru-RU" dirty="0" smtClean="0">
                <a:solidFill>
                  <a:schemeClr val="tx1"/>
                </a:solidFill>
              </a:rPr>
              <a:t>Право </a:t>
            </a:r>
            <a:r>
              <a:rPr lang="ru-RU" dirty="0">
                <a:solidFill>
                  <a:schemeClr val="tx1"/>
                </a:solidFill>
              </a:rPr>
              <a:t>проведения негосударственной экспертизы предоставлено организациям, аккредитованным Министерством регионального развития.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9552" y="1844824"/>
            <a:ext cx="3388660" cy="213951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545915"/>
            <a:ext cx="4320695" cy="3046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858031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294310" y="260648"/>
            <a:ext cx="4925762" cy="3096344"/>
          </a:xfrm>
          <a:prstGeom prst="rect">
            <a:avLst/>
          </a:prstGeom>
        </p:spPr>
        <p:txBody>
          <a:bodyPr/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just"/>
            <a:r>
              <a:rPr lang="ru-RU" sz="1600" b="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В области оценки воздействия на окружающую среду и экологической экспертизы проектов в настоящее время существует большой разрыв между методами, существующими в теории (учебная и научная литература), и реально применяемыми экспертами на практике. В качестве методов оценки воздействия на окружающую среду и экологической экспертизы чаще всего рассматриваются (с некоторыми вариациями названий) рекомендованные в сборнике СКОПЕ 5 «Оценка воздействия на окружающую среду: принципы и процедуры</a:t>
            </a:r>
            <a:r>
              <a:rPr lang="ru-RU" sz="1600" b="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sz="1600" b="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основные методы </a:t>
            </a:r>
            <a:r>
              <a:rPr lang="ru-RU" sz="1600" b="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ОВОС:</a:t>
            </a:r>
            <a:endParaRPr lang="ru-RU" sz="1600" b="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5436096" y="260648"/>
            <a:ext cx="3585037" cy="6336704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just">
              <a:buNone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матрица Леопольда (100 наименований воздействий по горизонтальной оси, 88 «характеристик» и «условий» окружающей среды по вертикальной оси и, соответственно, 8800 ячеек для экспертной оценки по 10-балльной системе), </a:t>
            </a:r>
          </a:p>
          <a:p>
            <a:pPr marL="45720" indent="0" algn="just">
              <a:buNone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совместный анализ карт, основанный на их наложении и балльной оценкой воздействий в пределах выделяемых контуров;</a:t>
            </a:r>
          </a:p>
          <a:p>
            <a:pPr marL="45720" indent="0" algn="just">
              <a:buNone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метод </a:t>
            </a:r>
            <a:r>
              <a:rPr lang="ru-RU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Баттеле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основанный на классификации факторов окружающей среды и оценке их относительной значимости, с последующей экспертной оценкой ожидаемых воздействий по методу </a:t>
            </a:r>
            <a:r>
              <a:rPr lang="ru-RU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Дельфи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45720" indent="0" algn="just">
              <a:buNone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имитационное моделирование (математические модели, описывающие возможные будущие сценарии развития природных и природно-социальных процессов и ситуаций).</a:t>
            </a: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678" y="3564195"/>
            <a:ext cx="4298986" cy="288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592989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9"/>
            <a:ext cx="3636085" cy="1008112"/>
          </a:xfrm>
        </p:spPr>
        <p:txBody>
          <a:bodyPr/>
          <a:lstStyle/>
          <a:p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Методы экспертизы: реальность, проблемы, перспективы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3958" y="1412776"/>
            <a:ext cx="5445982" cy="3240359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95536" y="1628800"/>
            <a:ext cx="2880320" cy="4680520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sz="1600" dirty="0">
                <a:solidFill>
                  <a:schemeClr val="tx1"/>
                </a:solidFill>
              </a:rPr>
              <a:t>На практике деятельность экспертов обычно включает следующие методические приемы:</a:t>
            </a:r>
          </a:p>
          <a:p>
            <a:pPr algn="just"/>
            <a:r>
              <a:rPr lang="ru-RU" sz="1600" dirty="0">
                <a:solidFill>
                  <a:schemeClr val="tx1"/>
                </a:solidFill>
              </a:rPr>
              <a:t>- проверка наличия материалов и документов, предусмотренных нормативными требованиями;</a:t>
            </a:r>
          </a:p>
          <a:p>
            <a:pPr algn="just"/>
            <a:r>
              <a:rPr lang="ru-RU" sz="1600" dirty="0">
                <a:solidFill>
                  <a:schemeClr val="tx1"/>
                </a:solidFill>
              </a:rPr>
              <a:t>- проверка материалов и документов, представленных на экспертизу, на внутреннюю непротиворечивость;</a:t>
            </a:r>
          </a:p>
          <a:p>
            <a:pPr algn="just"/>
            <a:r>
              <a:rPr lang="ru-RU" sz="1600" dirty="0">
                <a:solidFill>
                  <a:schemeClr val="tx1"/>
                </a:solidFill>
              </a:rPr>
              <a:t>- проверка соответствия материалов и документов, представленных на экспертизу, действительности.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937968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3789040"/>
            <a:ext cx="8280920" cy="2727176"/>
          </a:xfrm>
        </p:spPr>
        <p:txBody>
          <a:bodyPr/>
          <a:lstStyle/>
          <a:p>
            <a:pPr marL="0" indent="0" algn="l"/>
            <a:r>
              <a:rPr lang="ru-RU" sz="1600" b="0" dirty="0">
                <a:solidFill>
                  <a:schemeClr val="tx1"/>
                </a:solidFill>
                <a:effectLst/>
              </a:rPr>
              <a:t>Переход к саморегулированию в отсутствие эффективных институтов гражданского общества, обеспечивающих каналы обратной связи, не мог привести ни к чему, кроме безудержной коррупции. </a:t>
            </a:r>
            <a:br>
              <a:rPr lang="ru-RU" sz="1600" b="0" dirty="0">
                <a:solidFill>
                  <a:schemeClr val="tx1"/>
                </a:solidFill>
                <a:effectLst/>
              </a:rPr>
            </a:br>
            <a:r>
              <a:rPr lang="ru-RU" sz="1600" b="0" dirty="0">
                <a:solidFill>
                  <a:schemeClr val="tx1"/>
                </a:solidFill>
                <a:effectLst/>
              </a:rPr>
              <a:t>Реклама СРО на </a:t>
            </a:r>
            <a:r>
              <a:rPr lang="ru-RU" sz="1600" b="0" dirty="0" err="1">
                <a:solidFill>
                  <a:schemeClr val="tx1"/>
                </a:solidFill>
                <a:effectLst/>
              </a:rPr>
              <a:t>билбордах</a:t>
            </a:r>
            <a:r>
              <a:rPr lang="ru-RU" sz="1600" b="0" dirty="0">
                <a:solidFill>
                  <a:schemeClr val="tx1"/>
                </a:solidFill>
                <a:effectLst/>
              </a:rPr>
              <a:t> лучше любых разоблачительных публикаций свидетельствует: для допуска к изысканиям (проектированию, строительству) теперь не требуется ничего, кроме денег. «Отбиваются» деньги, разумеется, на производственных издержках. </a:t>
            </a:r>
            <a:r>
              <a:rPr lang="ru-RU" sz="1600" b="0" dirty="0" smtClean="0">
                <a:solidFill>
                  <a:schemeClr val="tx1"/>
                </a:solidFill>
                <a:effectLst/>
              </a:rPr>
              <a:t/>
            </a:r>
            <a:br>
              <a:rPr lang="ru-RU" sz="1600" b="0" dirty="0" smtClean="0">
                <a:solidFill>
                  <a:schemeClr val="tx1"/>
                </a:solidFill>
                <a:effectLst/>
              </a:rPr>
            </a:br>
            <a:r>
              <a:rPr lang="ru-RU" sz="1600" b="0" dirty="0" smtClean="0">
                <a:solidFill>
                  <a:schemeClr val="tx1"/>
                </a:solidFill>
                <a:effectLst/>
              </a:rPr>
              <a:t>Инженерно-экологические </a:t>
            </a:r>
            <a:r>
              <a:rPr lang="ru-RU" sz="1600" b="0" dirty="0">
                <a:solidFill>
                  <a:schemeClr val="tx1"/>
                </a:solidFill>
                <a:effectLst/>
              </a:rPr>
              <a:t>изыскания, качественное выполнение которых в принципе не способно принести заказчику ничего, кроме проблем и дополнительных расходов, стали едва ли не первоочередной жертвой этого процесса</a:t>
            </a:r>
            <a:r>
              <a:rPr lang="ru-RU" sz="1600" b="0" dirty="0" smtClean="0">
                <a:solidFill>
                  <a:schemeClr val="tx1"/>
                </a:solidFill>
                <a:effectLst/>
              </a:rPr>
              <a:t>.</a:t>
            </a:r>
            <a:br>
              <a:rPr lang="ru-RU" sz="1600" b="0" dirty="0" smtClean="0">
                <a:solidFill>
                  <a:schemeClr val="tx1"/>
                </a:solidFill>
                <a:effectLst/>
              </a:rPr>
            </a:br>
            <a:r>
              <a:rPr lang="ru-RU" sz="1600" dirty="0">
                <a:solidFill>
                  <a:schemeClr val="tx1"/>
                </a:solidFill>
              </a:rPr>
              <a:t/>
            </a:r>
            <a:br>
              <a:rPr lang="ru-RU" sz="1600" dirty="0">
                <a:solidFill>
                  <a:schemeClr val="tx1"/>
                </a:solidFill>
              </a:rPr>
            </a:br>
            <a:endParaRPr lang="ru-RU" sz="1600" dirty="0">
              <a:solidFill>
                <a:schemeClr val="tx1"/>
              </a:solidFill>
            </a:endParaRPr>
          </a:p>
        </p:txBody>
      </p:sp>
      <p:pic>
        <p:nvPicPr>
          <p:cNvPr id="5" name="Объект 4" descr="http://durniha.ru/sites/default/files/images/gaz_ram1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2655"/>
            <a:ext cx="4320480" cy="3243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D:\Users\Sturman\NAUKA\CONFEREN\Конф. ИИ 2012\100_1945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4008" y="332656"/>
            <a:ext cx="4343044" cy="3257283"/>
          </a:xfrm>
          <a:noFill/>
        </p:spPr>
      </p:pic>
    </p:spTree>
    <p:extLst>
      <p:ext uri="{BB962C8B-B14F-4D97-AF65-F5344CB8AC3E}">
        <p14:creationId xmlns:p14="http://schemas.microsoft.com/office/powerpoint/2010/main" val="41414833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332656"/>
            <a:ext cx="7704856" cy="1512168"/>
          </a:xfrm>
        </p:spPr>
        <p:txBody>
          <a:bodyPr/>
          <a:lstStyle/>
          <a:p>
            <a:pPr algn="just"/>
            <a:r>
              <a:rPr lang="ru-RU" sz="1600" dirty="0" smtClean="0">
                <a:solidFill>
                  <a:schemeClr val="tx1"/>
                </a:solidFill>
                <a:effectLst/>
              </a:rPr>
              <a:t>Перечень </a:t>
            </a:r>
            <a:r>
              <a:rPr lang="ru-RU" sz="1600" dirty="0">
                <a:solidFill>
                  <a:schemeClr val="tx1"/>
                </a:solidFill>
                <a:effectLst/>
              </a:rPr>
              <a:t>национальных стандартов и сводов правил (частей таких стандартов и сводов правил), в результате применения которых на обязательной основе обеспечивается соблюдение требований Федерального закона «Технический регламент о безопасности зданий и сооружений» </a:t>
            </a:r>
            <a:r>
              <a:rPr lang="ru-RU" sz="1600" dirty="0" smtClean="0">
                <a:solidFill>
                  <a:schemeClr val="tx1"/>
                </a:solidFill>
                <a:effectLst/>
              </a:rPr>
              <a:t>(Утвержден распоряжением </a:t>
            </a:r>
            <a:r>
              <a:rPr lang="ru-RU" sz="1600" dirty="0">
                <a:solidFill>
                  <a:schemeClr val="tx1"/>
                </a:solidFill>
                <a:effectLst/>
              </a:rPr>
              <a:t>Правительства РФ от 21 июня 2010 г. № 1047-р </a:t>
            </a:r>
            <a:r>
              <a:rPr lang="ru-RU" sz="1600" dirty="0" smtClean="0">
                <a:solidFill>
                  <a:schemeClr val="tx1"/>
                </a:solidFill>
                <a:effectLst/>
              </a:rPr>
              <a:t>)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3568" y="1988840"/>
            <a:ext cx="7848872" cy="4536504"/>
          </a:xfrm>
        </p:spPr>
        <p:txBody>
          <a:bodyPr>
            <a:noAutofit/>
          </a:bodyPr>
          <a:lstStyle/>
          <a:p>
            <a:pPr algn="just"/>
            <a:r>
              <a:rPr lang="ru-RU" sz="1400" dirty="0" smtClean="0">
                <a:solidFill>
                  <a:schemeClr val="tx1"/>
                </a:solidFill>
              </a:rPr>
              <a:t>В п. 65 указан </a:t>
            </a:r>
            <a:r>
              <a:rPr lang="ru-RU" sz="1400" dirty="0">
                <a:solidFill>
                  <a:schemeClr val="tx1"/>
                </a:solidFill>
              </a:rPr>
              <a:t>СНиП 11-02-96</a:t>
            </a:r>
            <a:r>
              <a:rPr lang="ru-RU" sz="1400" dirty="0" smtClean="0">
                <a:solidFill>
                  <a:schemeClr val="tx1"/>
                </a:solidFill>
              </a:rPr>
              <a:t> «</a:t>
            </a:r>
            <a:r>
              <a:rPr lang="ru-RU" sz="1400" dirty="0">
                <a:solidFill>
                  <a:schemeClr val="tx1"/>
                </a:solidFill>
              </a:rPr>
              <a:t>Инженерные изыскания для строительства. Основные положения»</a:t>
            </a:r>
            <a:r>
              <a:rPr lang="ru-RU" sz="1400" dirty="0" smtClean="0">
                <a:solidFill>
                  <a:schemeClr val="tx1"/>
                </a:solidFill>
              </a:rPr>
              <a:t>  Из </a:t>
            </a:r>
            <a:r>
              <a:rPr lang="ru-RU" sz="1400" dirty="0">
                <a:solidFill>
                  <a:schemeClr val="tx1"/>
                </a:solidFill>
              </a:rPr>
              <a:t>всего содержания СНиП </a:t>
            </a:r>
            <a:r>
              <a:rPr lang="ru-RU" sz="1400" dirty="0" smtClean="0">
                <a:solidFill>
                  <a:schemeClr val="tx1"/>
                </a:solidFill>
              </a:rPr>
              <a:t>11-02-96 </a:t>
            </a:r>
            <a:r>
              <a:rPr lang="ru-RU" sz="1400" dirty="0">
                <a:solidFill>
                  <a:schemeClr val="tx1"/>
                </a:solidFill>
              </a:rPr>
              <a:t>для гл. 8 «Инженерно-экологические изыскания» в качестве обязательных указаны только </a:t>
            </a:r>
            <a:r>
              <a:rPr lang="ru-RU" sz="1400" dirty="0" err="1">
                <a:solidFill>
                  <a:schemeClr val="tx1"/>
                </a:solidFill>
              </a:rPr>
              <a:t>п.п</a:t>
            </a:r>
            <a:r>
              <a:rPr lang="ru-RU" sz="1400" dirty="0" smtClean="0">
                <a:solidFill>
                  <a:schemeClr val="tx1"/>
                </a:solidFill>
              </a:rPr>
              <a:t>. 8.6., 8.8., 8.9., 8.16-8.18, 8.28. Вне </a:t>
            </a:r>
            <a:r>
              <a:rPr lang="ru-RU" sz="1400" dirty="0">
                <a:solidFill>
                  <a:schemeClr val="tx1"/>
                </a:solidFill>
              </a:rPr>
              <a:t>пределов правового регулирования Технического регламента о безопасности зданий и сооружений остались </a:t>
            </a:r>
            <a:r>
              <a:rPr lang="ru-RU" sz="1400" dirty="0" smtClean="0">
                <a:solidFill>
                  <a:schemeClr val="tx1"/>
                </a:solidFill>
              </a:rPr>
              <a:t>положения</a:t>
            </a:r>
            <a:r>
              <a:rPr lang="ru-RU" sz="1400" dirty="0">
                <a:solidFill>
                  <a:schemeClr val="tx1"/>
                </a:solidFill>
              </a:rPr>
              <a:t>, касающиеся состава документов, которыми следует руководствоваться при выполнении изысканий (п. 8.3.), состава инженерно-экологических изысканий (п. 8.4.), специальные виды работ и исследований (социально-экономические, медико-биологические, санитарно-эпидемиологические и др., п. 8.15.), сведения об изменениях природной и техногенной среды за период эксплуатации объекта (п. 8.19.), карты и другие графические материалы (</a:t>
            </a:r>
            <a:r>
              <a:rPr lang="ru-RU" sz="1400" dirty="0" err="1">
                <a:solidFill>
                  <a:schemeClr val="tx1"/>
                </a:solidFill>
              </a:rPr>
              <a:t>пп</a:t>
            </a:r>
            <a:r>
              <a:rPr lang="ru-RU" sz="1400" dirty="0">
                <a:solidFill>
                  <a:schemeClr val="tx1"/>
                </a:solidFill>
              </a:rPr>
              <a:t>. 8.21-8.27</a:t>
            </a:r>
            <a:r>
              <a:rPr lang="ru-RU" sz="1400" dirty="0" smtClean="0">
                <a:solidFill>
                  <a:schemeClr val="tx1"/>
                </a:solidFill>
              </a:rPr>
              <a:t>.).</a:t>
            </a:r>
          </a:p>
          <a:p>
            <a:pPr algn="just"/>
            <a:r>
              <a:rPr lang="ru-RU" sz="1400" dirty="0">
                <a:solidFill>
                  <a:schemeClr val="tx1"/>
                </a:solidFill>
              </a:rPr>
              <a:t>Законом №</a:t>
            </a:r>
            <a:r>
              <a:rPr lang="ru-RU" sz="1400" dirty="0" smtClean="0">
                <a:solidFill>
                  <a:schemeClr val="tx1"/>
                </a:solidFill>
              </a:rPr>
              <a:t>184-ФЗ </a:t>
            </a:r>
            <a:r>
              <a:rPr lang="ru-RU" sz="1400" dirty="0">
                <a:solidFill>
                  <a:schemeClr val="tx1"/>
                </a:solidFill>
              </a:rPr>
              <a:t>«О техническом регулировании» от 27 декабря 2002 г</a:t>
            </a:r>
            <a:r>
              <a:rPr lang="ru-RU" sz="1400" dirty="0" smtClean="0">
                <a:solidFill>
                  <a:schemeClr val="tx1"/>
                </a:solidFill>
              </a:rPr>
              <a:t>. было установлено </a:t>
            </a:r>
            <a:r>
              <a:rPr lang="ru-RU" sz="1400" dirty="0">
                <a:solidFill>
                  <a:schemeClr val="tx1"/>
                </a:solidFill>
              </a:rPr>
              <a:t>разделение нормативно-технических документов в зависимости от их статуса на </a:t>
            </a:r>
            <a:r>
              <a:rPr lang="ru-RU" sz="1400" i="1" dirty="0">
                <a:solidFill>
                  <a:schemeClr val="tx1"/>
                </a:solidFill>
              </a:rPr>
              <a:t>обязательные</a:t>
            </a:r>
            <a:r>
              <a:rPr lang="ru-RU" sz="1400" dirty="0">
                <a:solidFill>
                  <a:schemeClr val="tx1"/>
                </a:solidFill>
              </a:rPr>
              <a:t> (технические регламенты) и </a:t>
            </a:r>
            <a:r>
              <a:rPr lang="ru-RU" sz="1400" i="1" dirty="0">
                <a:solidFill>
                  <a:schemeClr val="tx1"/>
                </a:solidFill>
              </a:rPr>
              <a:t>добровольные</a:t>
            </a:r>
            <a:r>
              <a:rPr lang="ru-RU" sz="1400" dirty="0">
                <a:solidFill>
                  <a:schemeClr val="tx1"/>
                </a:solidFill>
              </a:rPr>
              <a:t> (национальные стандарты и </a:t>
            </a:r>
            <a:r>
              <a:rPr lang="ru-RU" sz="1400" i="1" dirty="0">
                <a:solidFill>
                  <a:schemeClr val="tx1"/>
                </a:solidFill>
              </a:rPr>
              <a:t>своды правил</a:t>
            </a:r>
            <a:r>
              <a:rPr lang="ru-RU" sz="1400" dirty="0">
                <a:solidFill>
                  <a:schemeClr val="tx1"/>
                </a:solidFill>
              </a:rPr>
              <a:t> (СП</a:t>
            </a:r>
            <a:r>
              <a:rPr lang="ru-RU" sz="1400" dirty="0" smtClean="0">
                <a:solidFill>
                  <a:schemeClr val="tx1"/>
                </a:solidFill>
              </a:rPr>
              <a:t>). </a:t>
            </a:r>
          </a:p>
          <a:p>
            <a:pPr algn="just"/>
            <a:r>
              <a:rPr lang="ru-RU" sz="1400" dirty="0" smtClean="0">
                <a:solidFill>
                  <a:schemeClr val="tx1"/>
                </a:solidFill>
              </a:rPr>
              <a:t>Итого: неоднозначная </a:t>
            </a:r>
            <a:r>
              <a:rPr lang="ru-RU" sz="1400" dirty="0">
                <a:solidFill>
                  <a:schemeClr val="tx1"/>
                </a:solidFill>
              </a:rPr>
              <a:t>правовая ситуация, связанная с </a:t>
            </a:r>
            <a:r>
              <a:rPr lang="ru-RU" sz="1400" dirty="0" err="1">
                <a:solidFill>
                  <a:schemeClr val="tx1"/>
                </a:solidFill>
              </a:rPr>
              <a:t>коллизионностью</a:t>
            </a:r>
            <a:r>
              <a:rPr lang="ru-RU" sz="1400" dirty="0">
                <a:solidFill>
                  <a:schemeClr val="tx1"/>
                </a:solidFill>
              </a:rPr>
              <a:t> и </a:t>
            </a:r>
            <a:r>
              <a:rPr lang="ru-RU" sz="1400" dirty="0" err="1">
                <a:solidFill>
                  <a:schemeClr val="tx1"/>
                </a:solidFill>
              </a:rPr>
              <a:t>пробельностью</a:t>
            </a:r>
            <a:r>
              <a:rPr lang="ru-RU" sz="1400" dirty="0">
                <a:solidFill>
                  <a:schemeClr val="tx1"/>
                </a:solidFill>
              </a:rPr>
              <a:t> действующего нормативно-технического законодательства в сфере организации и проведения инженерно-экологических </a:t>
            </a:r>
            <a:r>
              <a:rPr lang="ru-RU" sz="1400" dirty="0" smtClean="0">
                <a:solidFill>
                  <a:schemeClr val="tx1"/>
                </a:solidFill>
              </a:rPr>
              <a:t>изысканий. </a:t>
            </a:r>
            <a:r>
              <a:rPr lang="ru-RU" sz="1400" dirty="0">
                <a:solidFill>
                  <a:schemeClr val="tx1"/>
                </a:solidFill>
              </a:rPr>
              <a:t>О</a:t>
            </a:r>
            <a:r>
              <a:rPr lang="ru-RU" sz="1400" dirty="0" smtClean="0">
                <a:solidFill>
                  <a:schemeClr val="tx1"/>
                </a:solidFill>
              </a:rPr>
              <a:t>бязательное </a:t>
            </a:r>
            <a:r>
              <a:rPr lang="ru-RU" sz="1400" dirty="0">
                <a:solidFill>
                  <a:schemeClr val="tx1"/>
                </a:solidFill>
              </a:rPr>
              <a:t>выполнение заинтересованными субъектами добровольных норм представляет собою юридический нонсенс, поскольку противоречит целям и задачам нормативно-технического </a:t>
            </a:r>
            <a:r>
              <a:rPr lang="ru-RU" sz="1400" dirty="0" smtClean="0">
                <a:solidFill>
                  <a:schemeClr val="tx1"/>
                </a:solidFill>
              </a:rPr>
              <a:t>регулирования.</a:t>
            </a:r>
            <a:endParaRPr lang="ru-RU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50796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2060848"/>
            <a:ext cx="7175351" cy="3033014"/>
          </a:xfrm>
        </p:spPr>
        <p:txBody>
          <a:bodyPr>
            <a:noAutofit/>
          </a:bodyPr>
          <a:lstStyle/>
          <a:p>
            <a:r>
              <a:rPr lang="ru-RU" sz="4000" dirty="0" smtClean="0">
                <a:solidFill>
                  <a:schemeClr val="tx1"/>
                </a:solidFill>
                <a:effectLst/>
              </a:rPr>
              <a:t>2. СВОЙСТВА </a:t>
            </a:r>
            <a:r>
              <a:rPr lang="ru-RU" sz="4000" dirty="0">
                <a:solidFill>
                  <a:schemeClr val="tx1"/>
                </a:solidFill>
                <a:effectLst/>
              </a:rPr>
              <a:t>ПРИРОДНОЙ СРЕДЫ КАК УСЛОВИЯ </a:t>
            </a:r>
            <a:r>
              <a:rPr lang="ru-RU" sz="4000" dirty="0" smtClean="0">
                <a:solidFill>
                  <a:schemeClr val="tx1"/>
                </a:solidFill>
                <a:effectLst/>
              </a:rPr>
              <a:t>ФАКТОРЫ ПРОЕКТИРОВАНИЯ. </a:t>
            </a:r>
            <a:r>
              <a:rPr lang="ru-RU" sz="4000" dirty="0" smtClean="0">
                <a:solidFill>
                  <a:schemeClr val="tx1"/>
                </a:solidFill>
                <a:effectLst/>
              </a:rPr>
              <a:t>ЛИТОСФЕРА</a:t>
            </a:r>
            <a:endParaRPr lang="ru-RU" sz="4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78567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620688"/>
            <a:ext cx="3636085" cy="1008112"/>
          </a:xfrm>
        </p:spPr>
        <p:txBody>
          <a:bodyPr/>
          <a:lstStyle/>
          <a:p>
            <a:r>
              <a:rPr lang="ru-RU" sz="2000" dirty="0">
                <a:solidFill>
                  <a:schemeClr val="tx1"/>
                </a:solidFill>
              </a:rPr>
              <a:t>Литосфера и ее инженерные свойства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5361776"/>
          </a:xfrm>
        </p:spPr>
        <p:txBody>
          <a:bodyPr>
            <a:normAutofit fontScale="70000" lnSpcReduction="20000"/>
          </a:bodyPr>
          <a:lstStyle/>
          <a:p>
            <a:pPr algn="just"/>
            <a:r>
              <a:rPr lang="ru-RU" b="1" i="1" dirty="0" smtClean="0">
                <a:solidFill>
                  <a:schemeClr val="tx1"/>
                </a:solidFill>
              </a:rPr>
              <a:t>Сжатие</a:t>
            </a:r>
            <a:r>
              <a:rPr lang="ru-RU" dirty="0" smtClean="0">
                <a:solidFill>
                  <a:schemeClr val="tx1"/>
                </a:solidFill>
              </a:rPr>
              <a:t> - изменение объема грунта при нагрузках, измеряемой в процентах от первоначального. </a:t>
            </a:r>
          </a:p>
          <a:p>
            <a:pPr algn="just"/>
            <a:r>
              <a:rPr lang="ru-RU" b="1" i="1" dirty="0" err="1" smtClean="0">
                <a:solidFill>
                  <a:schemeClr val="tx1"/>
                </a:solidFill>
              </a:rPr>
              <a:t>Просадочность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>
                <a:solidFill>
                  <a:schemeClr val="tx1"/>
                </a:solidFill>
              </a:rPr>
              <a:t>- свойство грунта уменьшать свой объем при намокании</a:t>
            </a:r>
            <a:r>
              <a:rPr lang="ru-RU" dirty="0" smtClean="0">
                <a:solidFill>
                  <a:schemeClr val="tx1"/>
                </a:solidFill>
              </a:rPr>
              <a:t>.</a:t>
            </a:r>
          </a:p>
          <a:p>
            <a:pPr algn="just"/>
            <a:r>
              <a:rPr lang="ru-RU" b="1" i="1" dirty="0" err="1">
                <a:solidFill>
                  <a:schemeClr val="tx1"/>
                </a:solidFill>
              </a:rPr>
              <a:t>Расстворимость</a:t>
            </a:r>
            <a:r>
              <a:rPr lang="ru-RU" dirty="0">
                <a:solidFill>
                  <a:schemeClr val="tx1"/>
                </a:solidFill>
              </a:rPr>
              <a:t> - способность содержащихся в грунтах солей (карбонатов, сульфатов, хлоридов) растворяться при взаимодействии с </a:t>
            </a:r>
            <a:r>
              <a:rPr lang="ru-RU" dirty="0" smtClean="0">
                <a:solidFill>
                  <a:schemeClr val="tx1"/>
                </a:solidFill>
              </a:rPr>
              <a:t>водой.</a:t>
            </a:r>
          </a:p>
          <a:p>
            <a:pPr algn="just"/>
            <a:r>
              <a:rPr lang="ru-RU" b="1" i="1" dirty="0" err="1">
                <a:solidFill>
                  <a:schemeClr val="tx1"/>
                </a:solidFill>
              </a:rPr>
              <a:t>Плывунность</a:t>
            </a:r>
            <a:r>
              <a:rPr lang="ru-RU" dirty="0">
                <a:solidFill>
                  <a:schemeClr val="tx1"/>
                </a:solidFill>
              </a:rPr>
              <a:t> - свойство грунта разжижаться и оплывать при </a:t>
            </a:r>
            <a:r>
              <a:rPr lang="ru-RU" dirty="0" smtClean="0">
                <a:solidFill>
                  <a:schemeClr val="tx1"/>
                </a:solidFill>
              </a:rPr>
              <a:t>водонасыщении.</a:t>
            </a:r>
          </a:p>
          <a:p>
            <a:pPr algn="just"/>
            <a:r>
              <a:rPr lang="ru-RU" b="1" i="1" dirty="0">
                <a:solidFill>
                  <a:schemeClr val="tx1"/>
                </a:solidFill>
              </a:rPr>
              <a:t>Водопроницаемость</a:t>
            </a:r>
            <a:r>
              <a:rPr lang="ru-RU" dirty="0">
                <a:solidFill>
                  <a:schemeClr val="tx1"/>
                </a:solidFill>
              </a:rPr>
              <a:t> -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>
                <a:solidFill>
                  <a:schemeClr val="tx1"/>
                </a:solidFill>
              </a:rPr>
              <a:t>способность к фильтрации, зависящая от механического состава </a:t>
            </a:r>
            <a:r>
              <a:rPr lang="ru-RU" dirty="0" smtClean="0">
                <a:solidFill>
                  <a:schemeClr val="tx1"/>
                </a:solidFill>
              </a:rPr>
              <a:t>грунтов.</a:t>
            </a:r>
          </a:p>
          <a:p>
            <a:pPr algn="just"/>
            <a:r>
              <a:rPr lang="ru-RU" b="1" i="1" dirty="0">
                <a:solidFill>
                  <a:schemeClr val="tx1"/>
                </a:solidFill>
              </a:rPr>
              <a:t>Мерзлотные свойства</a:t>
            </a:r>
            <a:r>
              <a:rPr lang="ru-RU" dirty="0">
                <a:solidFill>
                  <a:schemeClr val="tx1"/>
                </a:solidFill>
              </a:rPr>
              <a:t> проявляются при сезонном и многолетнем промерзании и </a:t>
            </a:r>
            <a:r>
              <a:rPr lang="ru-RU" dirty="0" err="1">
                <a:solidFill>
                  <a:schemeClr val="tx1"/>
                </a:solidFill>
              </a:rPr>
              <a:t>протаивании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smtClean="0">
                <a:solidFill>
                  <a:schemeClr val="tx1"/>
                </a:solidFill>
              </a:rPr>
              <a:t>грунтов</a:t>
            </a:r>
          </a:p>
          <a:p>
            <a:pPr algn="just"/>
            <a:r>
              <a:rPr lang="ru-RU" b="1" i="1" dirty="0" err="1">
                <a:solidFill>
                  <a:schemeClr val="tx1"/>
                </a:solidFill>
              </a:rPr>
              <a:t>Пучинистость</a:t>
            </a:r>
            <a:r>
              <a:rPr lang="ru-RU" dirty="0">
                <a:solidFill>
                  <a:schemeClr val="tx1"/>
                </a:solidFill>
              </a:rPr>
              <a:t> – способность грунтов увеличивать свой объем при замерзании и миграции влаги. 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6664109"/>
              </p:ext>
            </p:extLst>
          </p:nvPr>
        </p:nvGraphicFramePr>
        <p:xfrm>
          <a:off x="323528" y="2636914"/>
          <a:ext cx="4248471" cy="244827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33765"/>
                <a:gridCol w="1433765"/>
                <a:gridCol w="1380941"/>
              </a:tblGrid>
              <a:tr h="244827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Размеры частиц, мм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2578" marR="22578" marT="0" marB="0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Названия пород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2578" marR="22578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8965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Рыхлые разности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2578" marR="22578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Сцементированные разности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2578" marR="22578" marT="0" marB="0"/>
                </a:tc>
              </a:tr>
              <a:tr h="24482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более 100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2578" marR="2257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Глыбы, валуны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2578" marR="22578" marT="0" marB="0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Брекчии, конгломераты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2578" marR="22578" marT="0" marB="0"/>
                </a:tc>
              </a:tr>
              <a:tr h="24482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10— 100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2578" marR="2257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Щебень, галька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2578" marR="22578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8965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 — 10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2578" marR="2257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Гравий, дресва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2578" marR="2257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effectLst/>
                        </a:rPr>
                        <a:t>Гравелиты</a:t>
                      </a:r>
                      <a:r>
                        <a:rPr lang="ru-RU" sz="1200" dirty="0">
                          <a:effectLst/>
                        </a:rPr>
                        <a:t>, </a:t>
                      </a:r>
                      <a:r>
                        <a:rPr lang="ru-RU" sz="1200" dirty="0" err="1">
                          <a:effectLst/>
                        </a:rPr>
                        <a:t>дресвянники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2578" marR="22578" marT="0" marB="0"/>
                </a:tc>
              </a:tr>
              <a:tr h="24482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0,1 — 1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2578" marR="2257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Пески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2578" marR="2257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Песчаники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2578" marR="22578" marT="0" marB="0"/>
                </a:tc>
              </a:tr>
              <a:tr h="24482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0,01 — 0,1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2578" marR="2257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Алевриты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2578" marR="2257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Алевролиты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2578" marR="22578" marT="0" marB="0"/>
                </a:tc>
              </a:tr>
              <a:tr h="24482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0,01 и менее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2578" marR="2257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Глины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2578" marR="2257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Аргиллиты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2578" marR="22578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232430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548680"/>
            <a:ext cx="3636085" cy="1258493"/>
          </a:xfrm>
        </p:spPr>
        <p:txBody>
          <a:bodyPr/>
          <a:lstStyle/>
          <a:p>
            <a:r>
              <a:rPr lang="ru-RU" sz="2000" dirty="0">
                <a:solidFill>
                  <a:schemeClr val="tx1"/>
                </a:solidFill>
              </a:rPr>
              <a:t>Литосфера и ее инженерные </a:t>
            </a:r>
            <a:r>
              <a:rPr lang="ru-RU" sz="2000" dirty="0" smtClean="0">
                <a:solidFill>
                  <a:schemeClr val="tx1"/>
                </a:solidFill>
              </a:rPr>
              <a:t>свойства (продолжение)</a:t>
            </a:r>
            <a:endParaRPr lang="ru-RU" sz="2000" dirty="0">
              <a:solidFill>
                <a:schemeClr val="tx1"/>
              </a:solidFill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31519352"/>
              </p:ext>
            </p:extLst>
          </p:nvPr>
        </p:nvGraphicFramePr>
        <p:xfrm>
          <a:off x="4283967" y="2492896"/>
          <a:ext cx="4680521" cy="371812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623913"/>
                <a:gridCol w="1063573"/>
                <a:gridCol w="993035"/>
              </a:tblGrid>
              <a:tr h="443376">
                <a:tc rowSpan="2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Типы грунтов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7171" marR="17171" marT="0" marB="0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Удельные нагрузки н</a:t>
                      </a:r>
                      <a:r>
                        <a:rPr lang="en-US" sz="1200">
                          <a:effectLst/>
                        </a:rPr>
                        <a:t>a </a:t>
                      </a:r>
                      <a:r>
                        <a:rPr lang="ru-RU" sz="1200">
                          <a:effectLst/>
                        </a:rPr>
                        <a:t>грунт, кг/кв.см)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7171" marR="17171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2480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талые грунты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7171" marR="1717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мерзлые грунты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7171" marR="17171" marT="0" marB="0"/>
                </a:tc>
              </a:tr>
              <a:tr h="22480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Скальные и полускальные 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7171" marR="1717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6 -  10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7171" marR="1717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&gt; 10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7171" marR="17171" marT="0" marB="0"/>
                </a:tc>
              </a:tr>
              <a:tr h="23885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Песчаные на водоразделах и террасах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7171" marR="1717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1,5 -  2,5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7171" marR="1717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8 - 10 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7171" marR="17171" marT="0" marB="0"/>
                </a:tc>
              </a:tr>
              <a:tr h="22480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Песчаные на поймах 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7171" marR="1717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1,0 - 2,0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7171" marR="1717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8   -  10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7171" marR="17171" marT="0" marB="0"/>
                </a:tc>
              </a:tr>
              <a:tr h="22480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Пески с прослоями глин на водоразделах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7171" marR="1717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2,0 – 3,0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7171" marR="1717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6 - 8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7171" marR="17171" marT="0" marB="0"/>
                </a:tc>
              </a:tr>
              <a:tr h="22714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Пески с прослоями глин на поймах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7171" marR="1717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1,5—  2,5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7171" marR="1717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5—  6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7171" marR="17171" marT="0" marB="0"/>
                </a:tc>
              </a:tr>
              <a:tr h="45273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Глинистые с прослоями песка на террасах и водорозделах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7171" marR="1717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1,5—  3,0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7171" marR="1717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5—  6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7171" marR="17171" marT="0" marB="0"/>
                </a:tc>
              </a:tr>
              <a:tr h="22480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Глинистые с прослоями песка на поймах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7171" marR="1717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1,0—  2,5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7171" marR="1717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5—  6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7171" marR="17171" marT="0" marB="0"/>
                </a:tc>
              </a:tr>
              <a:tr h="22480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Глинистые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7171" marR="1717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1,0—  6,0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7171" marR="1717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5—  6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7171" marR="17171" marT="0" marB="0"/>
                </a:tc>
              </a:tr>
              <a:tr h="23260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Лессовидные суглинки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7171" marR="1717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1,0—  3,0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7171" marR="1717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5—  6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7171" marR="17171" marT="0" marB="0"/>
                </a:tc>
              </a:tr>
              <a:tr h="22480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Торфяные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7171" marR="1717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0,5—   1,0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7171" marR="1717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4—  5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7171" marR="17171" marT="0" marB="0"/>
                </a:tc>
              </a:tr>
            </a:tbl>
          </a:graphicData>
        </a:graphic>
      </p:graphicFrame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23528" y="1929408"/>
            <a:ext cx="3456384" cy="4523928"/>
          </a:xfrm>
        </p:spPr>
        <p:txBody>
          <a:bodyPr>
            <a:normAutofit/>
          </a:bodyPr>
          <a:lstStyle/>
          <a:p>
            <a:pPr algn="just"/>
            <a:r>
              <a:rPr lang="ru-RU" b="1" dirty="0">
                <a:solidFill>
                  <a:schemeClr val="tx1"/>
                </a:solidFill>
              </a:rPr>
              <a:t>Несущая способность грунтов и устойчивость инженерных </a:t>
            </a:r>
            <a:r>
              <a:rPr lang="ru-RU" b="1" dirty="0" smtClean="0">
                <a:solidFill>
                  <a:schemeClr val="tx1"/>
                </a:solidFill>
              </a:rPr>
              <a:t>сооружений.</a:t>
            </a:r>
          </a:p>
          <a:p>
            <a:pPr algn="just"/>
            <a:r>
              <a:rPr lang="ru-RU" b="1" i="1" dirty="0">
                <a:solidFill>
                  <a:schemeClr val="tx1"/>
                </a:solidFill>
              </a:rPr>
              <a:t>Скальные грунты</a:t>
            </a:r>
            <a:r>
              <a:rPr lang="ru-RU" dirty="0">
                <a:solidFill>
                  <a:schemeClr val="tx1"/>
                </a:solidFill>
              </a:rPr>
              <a:t> — это магматические, метаморфические и некоторые осадочные породы (песчаники, известняки). Они выдерживают нагрузки более 10 кг/</a:t>
            </a:r>
            <a:r>
              <a:rPr lang="ru-RU" dirty="0" err="1">
                <a:solidFill>
                  <a:schemeClr val="tx1"/>
                </a:solidFill>
              </a:rPr>
              <a:t>кв.см</a:t>
            </a:r>
            <a:r>
              <a:rPr lang="ru-RU" dirty="0">
                <a:solidFill>
                  <a:schemeClr val="tx1"/>
                </a:solidFill>
              </a:rPr>
              <a:t> (до 50 кг) и практически не </a:t>
            </a:r>
            <a:r>
              <a:rPr lang="ru-RU" dirty="0" smtClean="0">
                <a:solidFill>
                  <a:schemeClr val="tx1"/>
                </a:solidFill>
              </a:rPr>
              <a:t>деформируются.</a:t>
            </a:r>
          </a:p>
          <a:p>
            <a:pPr algn="just"/>
            <a:r>
              <a:rPr lang="ru-RU" b="1" i="1" dirty="0">
                <a:solidFill>
                  <a:schemeClr val="tx1"/>
                </a:solidFill>
              </a:rPr>
              <a:t>Полускальные грунты</a:t>
            </a:r>
            <a:r>
              <a:rPr lang="ru-RU" dirty="0">
                <a:solidFill>
                  <a:schemeClr val="tx1"/>
                </a:solidFill>
              </a:rPr>
              <a:t> — мергели, глинистые сланцы, опоки, алевролиты, аргиллиты. Допустимые давления на них колеблются в пределах 5-10 кг/</a:t>
            </a:r>
            <a:r>
              <a:rPr lang="ru-RU" dirty="0" err="1">
                <a:solidFill>
                  <a:schemeClr val="tx1"/>
                </a:solidFill>
              </a:rPr>
              <a:t>кв.см</a:t>
            </a:r>
            <a:r>
              <a:rPr lang="ru-RU" dirty="0">
                <a:solidFill>
                  <a:schemeClr val="tx1"/>
                </a:solidFill>
              </a:rPr>
              <a:t>. </a:t>
            </a:r>
            <a:endParaRPr lang="ru-RU" dirty="0" smtClean="0">
              <a:solidFill>
                <a:schemeClr val="tx1"/>
              </a:solidFill>
            </a:endParaRPr>
          </a:p>
          <a:p>
            <a:pPr algn="just"/>
            <a:r>
              <a:rPr lang="ru-RU" b="1" i="1" dirty="0">
                <a:solidFill>
                  <a:schemeClr val="tx1"/>
                </a:solidFill>
              </a:rPr>
              <a:t>Рыхлые грунты</a:t>
            </a:r>
            <a:r>
              <a:rPr lang="ru-RU" dirty="0">
                <a:solidFill>
                  <a:schemeClr val="tx1"/>
                </a:solidFill>
              </a:rPr>
              <a:t> — представлены преимущественно обломочными и глинистыми породами. </a:t>
            </a: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4355977" y="1260241"/>
            <a:ext cx="3816424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Допустимые удельные нагрузки на грунты в разных природных условиях</a:t>
            </a:r>
            <a:endParaRPr kumimoji="0" lang="ru-RU" sz="16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11462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467544" y="4797153"/>
            <a:ext cx="8496944" cy="1800200"/>
          </a:xfrm>
        </p:spPr>
        <p:txBody>
          <a:bodyPr>
            <a:normAutofit lnSpcReduction="10000"/>
          </a:bodyPr>
          <a:lstStyle/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ru-RU" sz="2400" dirty="0">
                <a:solidFill>
                  <a:schemeClr val="tx1"/>
                </a:solidFill>
              </a:rPr>
              <a:t>Тектоника как фактор хозяйственной </a:t>
            </a:r>
            <a:r>
              <a:rPr lang="ru-RU" sz="2400" dirty="0" smtClean="0">
                <a:solidFill>
                  <a:schemeClr val="tx1"/>
                </a:solidFill>
              </a:rPr>
              <a:t>деятельности</a:t>
            </a:r>
          </a:p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ru-RU" sz="1600" dirty="0">
                <a:solidFill>
                  <a:schemeClr val="tx1"/>
                </a:solidFill>
              </a:rPr>
              <a:t>Обобщающие данные о сейсмичности территории России опубликованы  в форме, учитывающей вероятностный характер сейсмических проявлений, в </a:t>
            </a:r>
            <a:r>
              <a:rPr lang="ru-RU" sz="1600" dirty="0" smtClean="0">
                <a:solidFill>
                  <a:schemeClr val="tx1"/>
                </a:solidFill>
              </a:rPr>
              <a:t>шести </a:t>
            </a:r>
            <a:r>
              <a:rPr lang="ru-RU" sz="1600" dirty="0">
                <a:solidFill>
                  <a:schemeClr val="tx1"/>
                </a:solidFill>
              </a:rPr>
              <a:t>вариантах</a:t>
            </a:r>
            <a:r>
              <a:rPr lang="ru-RU" sz="1600" dirty="0" smtClean="0">
                <a:solidFill>
                  <a:schemeClr val="tx1"/>
                </a:solidFill>
              </a:rPr>
              <a:t>:</a:t>
            </a:r>
          </a:p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ru-RU" sz="1600" dirty="0" smtClean="0">
                <a:solidFill>
                  <a:schemeClr val="tx1"/>
                </a:solidFill>
              </a:rPr>
              <a:t>Максимальное землетрясение, возможное раз в 100 лет (ОСР-2012-А), раз в 500 </a:t>
            </a:r>
            <a:r>
              <a:rPr lang="ru-RU" sz="1600" dirty="0">
                <a:solidFill>
                  <a:schemeClr val="tx1"/>
                </a:solidFill>
              </a:rPr>
              <a:t>л</a:t>
            </a:r>
            <a:r>
              <a:rPr lang="ru-RU" sz="1600" dirty="0" smtClean="0">
                <a:solidFill>
                  <a:schemeClr val="tx1"/>
                </a:solidFill>
              </a:rPr>
              <a:t>ет (ОСР-2012-В), раз в 1000 лет (ОСР-2012-С), раз в 2500 лет (ОСР-2012-</a:t>
            </a:r>
            <a:r>
              <a:rPr lang="en-US" sz="1600" dirty="0" smtClean="0">
                <a:solidFill>
                  <a:schemeClr val="tx1"/>
                </a:solidFill>
              </a:rPr>
              <a:t>D</a:t>
            </a:r>
            <a:r>
              <a:rPr lang="ru-RU" sz="1600" dirty="0" smtClean="0">
                <a:solidFill>
                  <a:schemeClr val="tx1"/>
                </a:solidFill>
              </a:rPr>
              <a:t>), раз в 5000 лет (ОСР-2012-Е), раз в 10000 лет (ОСР-2012-А), что должно учитываться для сооружений разных уровней ответственности.</a:t>
            </a:r>
            <a:endParaRPr lang="ru-RU" sz="1600" dirty="0">
              <a:solidFill>
                <a:schemeClr val="tx1"/>
              </a:solidFill>
            </a:endParaRPr>
          </a:p>
          <a:p>
            <a:endParaRPr lang="ru-RU" sz="1600" dirty="0"/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467544" y="332656"/>
            <a:ext cx="7175351" cy="1793167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88640"/>
            <a:ext cx="7620000" cy="453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2322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1052736"/>
            <a:ext cx="4752529" cy="4104456"/>
          </a:xfrm>
        </p:spPr>
        <p:txBody>
          <a:bodyPr>
            <a:noAutofit/>
          </a:bodyPr>
          <a:lstStyle/>
          <a:p>
            <a:pPr marL="182880" indent="0">
              <a:buNone/>
            </a:pPr>
            <a:r>
              <a:rPr lang="en-US" sz="3200" dirty="0" smtClean="0">
                <a:solidFill>
                  <a:schemeClr val="tx1"/>
                </a:solidFill>
                <a:effectLst/>
              </a:rPr>
              <a:t>1</a:t>
            </a:r>
            <a:r>
              <a:rPr lang="ru-RU" sz="3200" dirty="0" smtClean="0">
                <a:solidFill>
                  <a:schemeClr val="tx1"/>
                </a:solidFill>
                <a:effectLst/>
              </a:rPr>
              <a:t>. </a:t>
            </a:r>
            <a:r>
              <a:rPr lang="ru-RU" sz="3200" dirty="0">
                <a:solidFill>
                  <a:schemeClr val="tx1"/>
                </a:solidFill>
                <a:effectLst/>
              </a:rPr>
              <a:t>ИСТОРИЯ ФОРМИРОВАНИЯ МЕТОДОЛОГИИ И НОРМАТИВНОЙ БАЗЫ ЭКОЛОГИЧЕСКОГО СОПРОВОЖДЕНИЯ ПРОЕКТИРОВАНИЯ</a:t>
            </a:r>
            <a:endParaRPr lang="ru-RU" sz="3200" dirty="0">
              <a:solidFill>
                <a:schemeClr val="tx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764704"/>
            <a:ext cx="3471932" cy="5517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3588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51521" y="731518"/>
            <a:ext cx="3672407" cy="5793825"/>
          </a:xfrm>
        </p:spPr>
        <p:txBody>
          <a:bodyPr>
            <a:normAutofit lnSpcReduction="10000"/>
          </a:bodyPr>
          <a:lstStyle/>
          <a:p>
            <a:r>
              <a:rPr lang="ru-RU" sz="2400" b="1" i="1" dirty="0">
                <a:solidFill>
                  <a:schemeClr val="tx1"/>
                </a:solidFill>
              </a:rPr>
              <a:t>Инженерные характеристики склонов и их </a:t>
            </a:r>
            <a:r>
              <a:rPr lang="ru-RU" sz="2400" b="1" i="1" dirty="0" smtClean="0">
                <a:solidFill>
                  <a:schemeClr val="tx1"/>
                </a:solidFill>
              </a:rPr>
              <a:t>устойчивость</a:t>
            </a:r>
          </a:p>
          <a:p>
            <a:endParaRPr lang="ru-RU" sz="2400" i="1" dirty="0" smtClean="0">
              <a:solidFill>
                <a:schemeClr val="tx1"/>
              </a:solidFill>
            </a:endParaRPr>
          </a:p>
          <a:p>
            <a:r>
              <a:rPr lang="ru-RU" sz="1700" dirty="0">
                <a:solidFill>
                  <a:schemeClr val="tx1"/>
                </a:solidFill>
              </a:rPr>
              <a:t>По крутизне склоны делят на:</a:t>
            </a:r>
          </a:p>
          <a:p>
            <a:r>
              <a:rPr lang="ru-RU" sz="1700" dirty="0">
                <a:solidFill>
                  <a:schemeClr val="tx1"/>
                </a:solidFill>
              </a:rPr>
              <a:t> </a:t>
            </a:r>
            <a:r>
              <a:rPr lang="ru-RU" sz="1700" b="1" dirty="0">
                <a:solidFill>
                  <a:schemeClr val="tx1"/>
                </a:solidFill>
              </a:rPr>
              <a:t>весьма крутые </a:t>
            </a:r>
            <a:r>
              <a:rPr lang="ru-RU" sz="1700" dirty="0">
                <a:solidFill>
                  <a:schemeClr val="tx1"/>
                </a:solidFill>
              </a:rPr>
              <a:t>- более 45° (т.е. больше угла естественного откоса, зависящего от размеров и форм обломков: для песка он равен 29-32°, для мелкого щебня - 33-37°, для крупных обломков - 45°); </a:t>
            </a:r>
          </a:p>
          <a:p>
            <a:r>
              <a:rPr lang="ru-RU" sz="1700" b="1" dirty="0">
                <a:solidFill>
                  <a:schemeClr val="tx1"/>
                </a:solidFill>
              </a:rPr>
              <a:t>очень крутые </a:t>
            </a:r>
            <a:r>
              <a:rPr lang="ru-RU" sz="1700" dirty="0">
                <a:solidFill>
                  <a:schemeClr val="tx1"/>
                </a:solidFill>
              </a:rPr>
              <a:t>- 30-45°; </a:t>
            </a:r>
          </a:p>
          <a:p>
            <a:r>
              <a:rPr lang="ru-RU" sz="1700" b="1" dirty="0">
                <a:solidFill>
                  <a:schemeClr val="tx1"/>
                </a:solidFill>
              </a:rPr>
              <a:t>крутые</a:t>
            </a:r>
            <a:r>
              <a:rPr lang="ru-RU" sz="1700" dirty="0">
                <a:solidFill>
                  <a:schemeClr val="tx1"/>
                </a:solidFill>
              </a:rPr>
              <a:t> - 15-29°; </a:t>
            </a:r>
          </a:p>
          <a:p>
            <a:r>
              <a:rPr lang="ru-RU" sz="1700" b="1" dirty="0">
                <a:solidFill>
                  <a:schemeClr val="tx1"/>
                </a:solidFill>
              </a:rPr>
              <a:t>покатые (средние) </a:t>
            </a:r>
            <a:r>
              <a:rPr lang="ru-RU" sz="1700" dirty="0">
                <a:solidFill>
                  <a:schemeClr val="tx1"/>
                </a:solidFill>
              </a:rPr>
              <a:t>- 10-15°; </a:t>
            </a:r>
          </a:p>
          <a:p>
            <a:r>
              <a:rPr lang="ru-RU" sz="1700" b="1" dirty="0">
                <a:solidFill>
                  <a:schemeClr val="tx1"/>
                </a:solidFill>
              </a:rPr>
              <a:t>пологие</a:t>
            </a:r>
            <a:r>
              <a:rPr lang="ru-RU" sz="1700" dirty="0">
                <a:solidFill>
                  <a:schemeClr val="tx1"/>
                </a:solidFill>
              </a:rPr>
              <a:t> -5-9°; </a:t>
            </a:r>
          </a:p>
          <a:p>
            <a:r>
              <a:rPr lang="ru-RU" sz="1700" b="1" dirty="0">
                <a:solidFill>
                  <a:schemeClr val="tx1"/>
                </a:solidFill>
              </a:rPr>
              <a:t>весьма пологие </a:t>
            </a:r>
            <a:r>
              <a:rPr lang="ru-RU" sz="1700" dirty="0">
                <a:solidFill>
                  <a:schemeClr val="tx1"/>
                </a:solidFill>
              </a:rPr>
              <a:t>- до 4</a:t>
            </a:r>
            <a:r>
              <a:rPr lang="ru-RU" sz="1700" baseline="30000" dirty="0">
                <a:solidFill>
                  <a:schemeClr val="tx1"/>
                </a:solidFill>
              </a:rPr>
              <a:t>о</a:t>
            </a:r>
            <a:r>
              <a:rPr lang="ru-RU" sz="1700" dirty="0">
                <a:solidFill>
                  <a:schemeClr val="tx1"/>
                </a:solidFill>
              </a:rPr>
              <a:t>. </a:t>
            </a:r>
          </a:p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4771" y="1354151"/>
            <a:ext cx="4949717" cy="3298985"/>
          </a:xfrm>
        </p:spPr>
      </p:pic>
    </p:spTree>
    <p:extLst>
      <p:ext uri="{BB962C8B-B14F-4D97-AF65-F5344CB8AC3E}">
        <p14:creationId xmlns:p14="http://schemas.microsoft.com/office/powerpoint/2010/main" val="37963202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83820130"/>
              </p:ext>
            </p:extLst>
          </p:nvPr>
        </p:nvGraphicFramePr>
        <p:xfrm>
          <a:off x="827584" y="1268760"/>
          <a:ext cx="7848871" cy="475252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96144"/>
                <a:gridCol w="3168352"/>
                <a:gridCol w="3384375"/>
              </a:tblGrid>
              <a:tr h="587213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Уклоны, %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3172" marR="13172" marT="0" marB="0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Условия строительства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3172" marR="13172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6605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автомобильных дорог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3172" marR="1317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зданий и др. сооружений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3172" marR="13172" marT="0" marB="0"/>
                </a:tc>
              </a:tr>
              <a:tr h="23829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до 0,5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3172" marR="13172" marT="0" marB="0"/>
                </a:tc>
                <a:tc>
                  <a:txBody>
                    <a:bodyPr/>
                    <a:lstStyle/>
                    <a:p>
                      <a:pPr marL="252000"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несложное для всех категорий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3172" marR="13172" marT="0" marB="0"/>
                </a:tc>
                <a:tc>
                  <a:txBody>
                    <a:bodyPr/>
                    <a:lstStyle/>
                    <a:p>
                      <a:pPr marL="252000"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осложнение из-за плохого стока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3172" marR="13172" marT="0" marB="0"/>
                </a:tc>
              </a:tr>
              <a:tr h="23829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0,6 -- 3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3172" marR="13172" marT="0" marB="0"/>
                </a:tc>
                <a:tc>
                  <a:txBody>
                    <a:bodyPr/>
                    <a:lstStyle/>
                    <a:p>
                      <a:pPr marL="252000"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несложное для всех категорий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3172" marR="13172" marT="0" marB="0"/>
                </a:tc>
                <a:tc>
                  <a:txBody>
                    <a:bodyPr/>
                    <a:lstStyle/>
                    <a:p>
                      <a:pPr marL="252000"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не осложняет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3172" marR="13172" marT="0" marB="0"/>
                </a:tc>
              </a:tr>
              <a:tr h="47659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3-5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3172" marR="13172" marT="0" marB="0"/>
                </a:tc>
                <a:tc>
                  <a:txBody>
                    <a:bodyPr/>
                    <a:lstStyle/>
                    <a:p>
                      <a:pPr marL="252000"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некоторое осложнение для дорог первой категории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3172" marR="13172" marT="0" marB="0"/>
                </a:tc>
                <a:tc>
                  <a:txBody>
                    <a:bodyPr/>
                    <a:lstStyle/>
                    <a:p>
                      <a:pPr marL="252000"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осложнения для всех видов строительства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3172" marR="13172" marT="0" marB="0"/>
                </a:tc>
              </a:tr>
              <a:tr h="132638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6 - 10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3172" marR="13172" marT="0" marB="0"/>
                </a:tc>
                <a:tc>
                  <a:txBody>
                    <a:bodyPr/>
                    <a:lstStyle/>
                    <a:p>
                      <a:pPr marL="252000"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осложнение для дорог первой категории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3172" marR="13172" marT="0" marB="0"/>
                </a:tc>
                <a:tc>
                  <a:txBody>
                    <a:bodyPr/>
                    <a:lstStyle/>
                    <a:p>
                      <a:pPr marL="252000" marR="161290" algn="just">
                        <a:lnSpc>
                          <a:spcPts val="1175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исключение промышленного и осложнение гражданского строительства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3172" marR="13172" marT="0" marB="0"/>
                </a:tc>
              </a:tr>
              <a:tr h="90478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11-20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3172" marR="13172" marT="0" marB="0"/>
                </a:tc>
                <a:tc>
                  <a:txBody>
                    <a:bodyPr/>
                    <a:lstStyle/>
                    <a:p>
                      <a:pPr marL="252000" marR="12065" algn="just">
                        <a:lnSpc>
                          <a:spcPts val="113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осложнение для всех категорий повышенные объемы земляных работ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3172" marR="13172" marT="0" marB="0"/>
                </a:tc>
                <a:tc>
                  <a:txBody>
                    <a:bodyPr/>
                    <a:lstStyle/>
                    <a:p>
                      <a:pPr marL="252000" marR="64135" algn="just">
                        <a:lnSpc>
                          <a:spcPts val="115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допускаются отдельные виды гражданского строительства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3172" marR="13172" marT="0" marB="0"/>
                </a:tc>
              </a:tr>
              <a:tr h="71489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21-30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3172" marR="13172" marT="0" marB="0"/>
                </a:tc>
                <a:tc>
                  <a:txBody>
                    <a:bodyPr/>
                    <a:lstStyle/>
                    <a:p>
                      <a:pPr marL="252000"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сложные для всех категорий,  очень большие объемы земляных работ, удлинение трасс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3172" marR="13172" marT="0" marB="0"/>
                </a:tc>
                <a:tc>
                  <a:txBody>
                    <a:bodyPr/>
                    <a:lstStyle/>
                    <a:p>
                      <a:pPr marL="252000"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допускаются отдельные виды гражданского строительства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3172" marR="13172" marT="0" marB="0"/>
                </a:tc>
              </a:tr>
            </a:tbl>
          </a:graphicData>
        </a:graphic>
      </p:graphicFrame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395536" y="450831"/>
            <a:ext cx="828092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Влияние уклонов на строительство промышленных сооружений, поселений и автодорог</a:t>
            </a:r>
            <a:endParaRPr kumimoji="0" lang="ru-RU" b="1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91361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1628800"/>
            <a:ext cx="7175351" cy="3033014"/>
          </a:xfrm>
        </p:spPr>
        <p:txBody>
          <a:bodyPr>
            <a:noAutofit/>
          </a:bodyPr>
          <a:lstStyle/>
          <a:p>
            <a:r>
              <a:rPr lang="ru-RU" sz="4000" dirty="0" smtClean="0">
                <a:solidFill>
                  <a:schemeClr val="tx1"/>
                </a:solidFill>
                <a:effectLst/>
              </a:rPr>
              <a:t>3. СВОЙСТВА </a:t>
            </a:r>
            <a:r>
              <a:rPr lang="ru-RU" sz="4000" dirty="0">
                <a:solidFill>
                  <a:schemeClr val="tx1"/>
                </a:solidFill>
                <a:effectLst/>
              </a:rPr>
              <a:t>ПРИРОДНОЙ СРЕДЫ </a:t>
            </a:r>
            <a:r>
              <a:rPr lang="ru-RU" sz="4000" dirty="0" smtClean="0">
                <a:solidFill>
                  <a:schemeClr val="tx1"/>
                </a:solidFill>
                <a:effectLst/>
              </a:rPr>
              <a:t>КАК ФАКТОРЫ ПРОЕКТИРОВАНИЯ. </a:t>
            </a:r>
            <a:r>
              <a:rPr lang="ru-RU" sz="4000" dirty="0" smtClean="0">
                <a:solidFill>
                  <a:schemeClr val="tx1"/>
                </a:solidFill>
                <a:effectLst/>
              </a:rPr>
              <a:t>АТМОСФЕРА</a:t>
            </a:r>
            <a:endParaRPr lang="ru-RU" sz="4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39500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476672"/>
            <a:ext cx="3636085" cy="1258493"/>
          </a:xfrm>
        </p:spPr>
        <p:txBody>
          <a:bodyPr/>
          <a:lstStyle/>
          <a:p>
            <a:r>
              <a:rPr lang="ru-RU" sz="2400" dirty="0">
                <a:solidFill>
                  <a:schemeClr val="tx1"/>
                </a:solidFill>
              </a:rPr>
              <a:t>Климат как производственный фактор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93515" y="404664"/>
            <a:ext cx="4017085" cy="6192688"/>
          </a:xfrm>
        </p:spPr>
        <p:txBody>
          <a:bodyPr>
            <a:normAutofit fontScale="62500" lnSpcReduction="20000"/>
          </a:bodyPr>
          <a:lstStyle/>
          <a:p>
            <a:pPr algn="just"/>
            <a:r>
              <a:rPr lang="ru-RU" dirty="0">
                <a:solidFill>
                  <a:schemeClr val="tx1"/>
                </a:solidFill>
              </a:rPr>
              <a:t>Первая группа климатообразующих факторов определяется </a:t>
            </a:r>
            <a:r>
              <a:rPr lang="ru-RU" dirty="0" err="1">
                <a:solidFill>
                  <a:schemeClr val="tx1"/>
                </a:solidFill>
              </a:rPr>
              <a:t>пространственно</a:t>
            </a:r>
            <a:r>
              <a:rPr lang="ru-RU" dirty="0">
                <a:solidFill>
                  <a:schemeClr val="tx1"/>
                </a:solidFill>
              </a:rPr>
              <a:t> консервативными структурами и свойствами земной поверхности, такими как географическая широта местности, характер подстилающей поверхности, положение относительно береговой линии океанов и морей, высота над уровнем моря, рельеф местности. Эти факторы практически не меняются во времени и почти не подвержены корректировке посредством инженерных мероприятий. </a:t>
            </a:r>
            <a:endParaRPr lang="ru-RU" dirty="0" smtClean="0">
              <a:solidFill>
                <a:schemeClr val="tx1"/>
              </a:solidFill>
            </a:endParaRPr>
          </a:p>
          <a:p>
            <a:pPr algn="just"/>
            <a:r>
              <a:rPr lang="ru-RU" dirty="0" smtClean="0">
                <a:solidFill>
                  <a:schemeClr val="tx1"/>
                </a:solidFill>
              </a:rPr>
              <a:t>Вторая </a:t>
            </a:r>
            <a:r>
              <a:rPr lang="ru-RU" dirty="0">
                <a:solidFill>
                  <a:schemeClr val="tx1"/>
                </a:solidFill>
              </a:rPr>
              <a:t>группа факторов, зависящая от планетарной и региональной циркуляции атмосферы, меняется как в пространстве, так и во времени и на локальном уровне может быть изменена под воздействием антропогенного фактора. Такими факторами являются радиационный и температурный режим воздуха и земной поверхности, влажность, количество и состав атмосферных осадков, ветровой режим, испарение, характер и состояние растительного покрова, наличие снежного покрова и многолетней мерзлоты.</a:t>
            </a:r>
          </a:p>
          <a:p>
            <a:pPr algn="just"/>
            <a:r>
              <a:rPr lang="ru-RU" dirty="0">
                <a:solidFill>
                  <a:schemeClr val="tx1"/>
                </a:solidFill>
              </a:rPr>
              <a:t>Климатические и в </a:t>
            </a:r>
            <a:r>
              <a:rPr lang="ru-RU" dirty="0" err="1">
                <a:solidFill>
                  <a:schemeClr val="tx1"/>
                </a:solidFill>
              </a:rPr>
              <a:t>т.ч</a:t>
            </a:r>
            <a:r>
              <a:rPr lang="ru-RU" dirty="0">
                <a:solidFill>
                  <a:schemeClr val="tx1"/>
                </a:solidFill>
              </a:rPr>
              <a:t>. микроклиматические условия территории изучаются при инженерно-гидрометеорологических </a:t>
            </a:r>
            <a:r>
              <a:rPr lang="ru-RU" dirty="0" smtClean="0">
                <a:solidFill>
                  <a:schemeClr val="tx1"/>
                </a:solidFill>
              </a:rPr>
              <a:t>изысканиях.</a:t>
            </a:r>
          </a:p>
          <a:p>
            <a:pPr algn="just"/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11560" y="2492896"/>
            <a:ext cx="3388660" cy="3744416"/>
          </a:xfrm>
        </p:spPr>
        <p:txBody>
          <a:bodyPr>
            <a:normAutofit/>
          </a:bodyPr>
          <a:lstStyle/>
          <a:p>
            <a:r>
              <a:rPr lang="ru-RU" sz="1800" dirty="0" smtClean="0">
                <a:solidFill>
                  <a:schemeClr val="tx1"/>
                </a:solidFill>
              </a:rPr>
              <a:t>Климатические условия непосредственно влияют как на саму возможность, так и на эффективность тех или иных производств. Первое боле свойственно сельскому и лесному хозяйству, рекреации, второе – практически всем остальным отраслям.</a:t>
            </a:r>
            <a:endParaRPr lang="ru-RU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63346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548681"/>
            <a:ext cx="3636085" cy="936104"/>
          </a:xfrm>
        </p:spPr>
        <p:txBody>
          <a:bodyPr/>
          <a:lstStyle/>
          <a:p>
            <a:r>
              <a:rPr lang="ru-RU" sz="2400" i="1" dirty="0">
                <a:solidFill>
                  <a:schemeClr val="tx1"/>
                </a:solidFill>
              </a:rPr>
              <a:t>Температурный режим</a:t>
            </a:r>
            <a:r>
              <a:rPr lang="ru-RU" sz="24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93515" y="548680"/>
            <a:ext cx="4226957" cy="5976664"/>
          </a:xfrm>
        </p:spPr>
        <p:txBody>
          <a:bodyPr>
            <a:normAutofit fontScale="55000" lnSpcReduction="20000"/>
          </a:bodyPr>
          <a:lstStyle/>
          <a:p>
            <a:pPr algn="just"/>
            <a:r>
              <a:rPr lang="ru-RU" dirty="0">
                <a:solidFill>
                  <a:schemeClr val="tx1"/>
                </a:solidFill>
              </a:rPr>
              <a:t>В</a:t>
            </a:r>
            <a:r>
              <a:rPr lang="ru-RU" dirty="0" smtClean="0">
                <a:solidFill>
                  <a:schemeClr val="tx1"/>
                </a:solidFill>
              </a:rPr>
              <a:t>лияет </a:t>
            </a:r>
            <a:r>
              <a:rPr lang="ru-RU" dirty="0">
                <a:solidFill>
                  <a:schemeClr val="tx1"/>
                </a:solidFill>
              </a:rPr>
              <a:t>на характер сельскохозяйственной деятельности, ее эффективность и инженерно-технологическую организацию, условия строительных работ, теплоизоляционные свойства инженерных сооружений, отопительные системы и режим их эксплуатации, дороги и транспорт. Период с температурой воздуха ниже 0 градусов является показателем продолжительности холодного периода. Среднесуточная амплитуда колебаний температур может характеризовать разницу дневных и ночных (утренних) температур, что важно для сельского хозяйства, устойчивости дорожного покрытия, рекреационного туризма и т.д. </a:t>
            </a:r>
          </a:p>
          <a:p>
            <a:pPr algn="just"/>
            <a:r>
              <a:rPr lang="ru-RU" dirty="0">
                <a:solidFill>
                  <a:schemeClr val="tx1"/>
                </a:solidFill>
              </a:rPr>
              <a:t>Устойчивый переход среднесуточной температуры через 5° весной соответствует началу вегетации большинства растений средней полосы, а осенью — ее прекращению. Переход среднесуточной температуры через 10° означает активную вегетацию растений и начало лета. Продолжительность периода с температурой выше 10° характеризует </a:t>
            </a:r>
            <a:r>
              <a:rPr lang="ru-RU" dirty="0" err="1">
                <a:solidFill>
                  <a:schemeClr val="tx1"/>
                </a:solidFill>
              </a:rPr>
              <a:t>теплообеспеченность</a:t>
            </a:r>
            <a:r>
              <a:rPr lang="ru-RU" dirty="0">
                <a:solidFill>
                  <a:schemeClr val="tx1"/>
                </a:solidFill>
              </a:rPr>
              <a:t> (возможность и время вызревания) большинства сельскохозяйственных культур. Показателем ее служит сумма температур выше 10° С. Продолжительность периода с температурой выше 15° показывает возможность выращивания теплолюбивых культур (огурцов, томатов и др.) в открытом грунте. </a:t>
            </a:r>
            <a:endParaRPr lang="ru-RU" dirty="0" smtClean="0">
              <a:solidFill>
                <a:schemeClr val="tx1"/>
              </a:solidFill>
            </a:endParaRPr>
          </a:p>
          <a:p>
            <a:pPr algn="just"/>
            <a:r>
              <a:rPr lang="ru-RU" dirty="0">
                <a:solidFill>
                  <a:schemeClr val="tx1"/>
                </a:solidFill>
              </a:rPr>
              <a:t>Глубина промерзания грунтов, зависит от температур в морозный период, его продолжительности, а также мощности снежного покрова. Она является показателем безопасной глубины заложения подземных водоводов и других коммуникаций. Число переходов температуры через 0</a:t>
            </a:r>
            <a:r>
              <a:rPr lang="ru-RU" baseline="30000" dirty="0">
                <a:solidFill>
                  <a:schemeClr val="tx1"/>
                </a:solidFill>
              </a:rPr>
              <a:t>о</a:t>
            </a:r>
            <a:r>
              <a:rPr lang="ru-RU" dirty="0">
                <a:solidFill>
                  <a:schemeClr val="tx1"/>
                </a:solidFill>
              </a:rPr>
              <a:t>  в сочетании с условиями увлажнения поверхности сильно влияет на интенсивность выветривания и, вследствие этого, на сохранность дорожных покрытий и различных сооружений.</a:t>
            </a:r>
            <a:endParaRPr lang="ru-RU" dirty="0" smtClean="0">
              <a:solidFill>
                <a:schemeClr val="tx1"/>
              </a:solidFill>
            </a:endParaRP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002" y="2924945"/>
            <a:ext cx="4061990" cy="1584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4665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620689"/>
            <a:ext cx="3636085" cy="864096"/>
          </a:xfrm>
        </p:spPr>
        <p:txBody>
          <a:bodyPr/>
          <a:lstStyle/>
          <a:p>
            <a:r>
              <a:rPr lang="ru-RU" sz="2400" i="1" dirty="0">
                <a:solidFill>
                  <a:schemeClr val="tx1"/>
                </a:solidFill>
              </a:rPr>
              <a:t>Атмосферные осадки</a:t>
            </a:r>
            <a:r>
              <a:rPr lang="ru-RU" sz="24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48064" y="693602"/>
            <a:ext cx="3729053" cy="5543709"/>
          </a:xfrm>
        </p:spPr>
        <p:txBody>
          <a:bodyPr>
            <a:normAutofit fontScale="70000" lnSpcReduction="20000"/>
          </a:bodyPr>
          <a:lstStyle/>
          <a:p>
            <a:pPr algn="just"/>
            <a:r>
              <a:rPr lang="ru-RU" dirty="0">
                <a:solidFill>
                  <a:schemeClr val="tx1"/>
                </a:solidFill>
              </a:rPr>
              <a:t>О</a:t>
            </a:r>
            <a:r>
              <a:rPr lang="ru-RU" dirty="0" smtClean="0">
                <a:solidFill>
                  <a:schemeClr val="tx1"/>
                </a:solidFill>
              </a:rPr>
              <a:t>казывают </a:t>
            </a:r>
            <a:r>
              <a:rPr lang="ru-RU" dirty="0">
                <a:solidFill>
                  <a:schemeClr val="tx1"/>
                </a:solidFill>
              </a:rPr>
              <a:t>сильное влияние на инженерное обустройство и организацию хозяйственной деятельности (состояние и устойчивость дорог, сельское хозяйство, строительство, устойчивость).</a:t>
            </a:r>
          </a:p>
          <a:p>
            <a:pPr algn="just"/>
            <a:r>
              <a:rPr lang="ru-RU" dirty="0">
                <a:solidFill>
                  <a:schemeClr val="tx1"/>
                </a:solidFill>
              </a:rPr>
              <a:t>Среднегодовое количество атмосферных осадков на территории России закономерно убывает от 600 - 800 мм в северо-западных и восточных районах, до 300 - 400 мм в южных и </a:t>
            </a:r>
            <a:r>
              <a:rPr lang="ru-RU" dirty="0" err="1">
                <a:solidFill>
                  <a:schemeClr val="tx1"/>
                </a:solidFill>
              </a:rPr>
              <a:t>центральносибирских</a:t>
            </a:r>
            <a:r>
              <a:rPr lang="ru-RU" dirty="0">
                <a:solidFill>
                  <a:schemeClr val="tx1"/>
                </a:solidFill>
              </a:rPr>
              <a:t> регионах. Годовое испарение на севере РФ из-за низких температур составляет 50-100 мм, а в южных районах оно возрастает до 350 - 400 мм. В результате на севере господствуют переувлажненные, заболоченные ландшафты, а на юге ощущается заметный дефицит влаги. Оба эти фактора затрудняют хозяйственное освоение этих территорий и требуют дополнительных </a:t>
            </a:r>
            <a:r>
              <a:rPr lang="ru-RU" dirty="0" smtClean="0">
                <a:solidFill>
                  <a:schemeClr val="tx1"/>
                </a:solidFill>
              </a:rPr>
              <a:t>изысканий.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83568" y="2996952"/>
            <a:ext cx="3388660" cy="213951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276872"/>
            <a:ext cx="5009279" cy="3299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2936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3960440" cy="1368153"/>
          </a:xfrm>
        </p:spPr>
        <p:txBody>
          <a:bodyPr/>
          <a:lstStyle/>
          <a:p>
            <a:r>
              <a:rPr lang="ru-RU" sz="2400" i="1" dirty="0">
                <a:solidFill>
                  <a:schemeClr val="tx1"/>
                </a:solidFill>
              </a:rPr>
              <a:t>Климатическая влагообеспеченность территории</a:t>
            </a:r>
            <a:r>
              <a:rPr lang="ru-RU" sz="24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436096" y="548680"/>
            <a:ext cx="3528392" cy="5976664"/>
          </a:xfrm>
        </p:spPr>
        <p:txBody>
          <a:bodyPr>
            <a:normAutofit fontScale="47500" lnSpcReduction="20000"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300" dirty="0">
                <a:solidFill>
                  <a:schemeClr val="tx1"/>
                </a:solidFill>
              </a:rPr>
              <a:t>О</a:t>
            </a:r>
            <a:r>
              <a:rPr lang="ru-RU" sz="2300" dirty="0" smtClean="0">
                <a:solidFill>
                  <a:schemeClr val="tx1"/>
                </a:solidFill>
              </a:rPr>
              <a:t>пределяется </a:t>
            </a:r>
            <a:r>
              <a:rPr lang="ru-RU" sz="2300" dirty="0">
                <a:solidFill>
                  <a:schemeClr val="tx1"/>
                </a:solidFill>
              </a:rPr>
              <a:t>через индекс или коэффициент увлажнения (К) Г.Н. Высоцкого - </a:t>
            </a:r>
            <a:r>
              <a:rPr lang="ru-RU" sz="2300" dirty="0" err="1">
                <a:solidFill>
                  <a:schemeClr val="tx1"/>
                </a:solidFill>
              </a:rPr>
              <a:t>Н.Н.Иванова</a:t>
            </a:r>
            <a:r>
              <a:rPr lang="ru-RU" sz="2300" dirty="0">
                <a:solidFill>
                  <a:schemeClr val="tx1"/>
                </a:solidFill>
              </a:rPr>
              <a:t>, по формуле: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300" dirty="0">
                <a:solidFill>
                  <a:schemeClr val="tx1"/>
                </a:solidFill>
              </a:rPr>
              <a:t> 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300" dirty="0">
                <a:solidFill>
                  <a:schemeClr val="tx1"/>
                </a:solidFill>
              </a:rPr>
              <a:t>К = Н / Е = Н / 0,0018(25 + </a:t>
            </a:r>
            <a:r>
              <a:rPr lang="en-US" sz="2300" dirty="0">
                <a:solidFill>
                  <a:schemeClr val="tx1"/>
                </a:solidFill>
              </a:rPr>
              <a:t>t</a:t>
            </a:r>
            <a:r>
              <a:rPr lang="ru-RU" sz="2300" dirty="0">
                <a:solidFill>
                  <a:schemeClr val="tx1"/>
                </a:solidFill>
              </a:rPr>
              <a:t>)</a:t>
            </a:r>
            <a:r>
              <a:rPr lang="ru-RU" sz="2300" baseline="30000" dirty="0">
                <a:solidFill>
                  <a:schemeClr val="tx1"/>
                </a:solidFill>
              </a:rPr>
              <a:t>2</a:t>
            </a:r>
            <a:r>
              <a:rPr lang="ru-RU" sz="2300" dirty="0">
                <a:solidFill>
                  <a:schemeClr val="tx1"/>
                </a:solidFill>
              </a:rPr>
              <a:t> (100 - </a:t>
            </a:r>
            <a:r>
              <a:rPr lang="en-US" sz="2300" dirty="0">
                <a:solidFill>
                  <a:schemeClr val="tx1"/>
                </a:solidFill>
              </a:rPr>
              <a:t>j</a:t>
            </a:r>
            <a:r>
              <a:rPr lang="ru-RU" sz="2300" dirty="0">
                <a:solidFill>
                  <a:schemeClr val="tx1"/>
                </a:solidFill>
              </a:rPr>
              <a:t>),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300" dirty="0">
                <a:solidFill>
                  <a:schemeClr val="tx1"/>
                </a:solidFill>
              </a:rPr>
              <a:t> 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300" dirty="0">
                <a:solidFill>
                  <a:schemeClr val="tx1"/>
                </a:solidFill>
              </a:rPr>
              <a:t>где: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300" dirty="0">
                <a:solidFill>
                  <a:schemeClr val="tx1"/>
                </a:solidFill>
              </a:rPr>
              <a:t>Н - годовая сумма осадков, мм;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300" dirty="0">
                <a:solidFill>
                  <a:schemeClr val="tx1"/>
                </a:solidFill>
              </a:rPr>
              <a:t>Е - испаряемость, мм;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300" dirty="0">
                <a:solidFill>
                  <a:schemeClr val="tx1"/>
                </a:solidFill>
              </a:rPr>
              <a:t>t </a:t>
            </a:r>
            <a:r>
              <a:rPr lang="ru-RU" sz="2300" dirty="0">
                <a:solidFill>
                  <a:schemeClr val="tx1"/>
                </a:solidFill>
              </a:rPr>
              <a:t>- среднегодовая температура;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300" dirty="0">
                <a:solidFill>
                  <a:schemeClr val="tx1"/>
                </a:solidFill>
              </a:rPr>
              <a:t>j</a:t>
            </a:r>
            <a:r>
              <a:rPr lang="ru-RU" sz="2300" dirty="0">
                <a:solidFill>
                  <a:schemeClr val="tx1"/>
                </a:solidFill>
              </a:rPr>
              <a:t> - средняя относительная влажность воздуха, %.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300" dirty="0">
                <a:solidFill>
                  <a:schemeClr val="tx1"/>
                </a:solidFill>
              </a:rPr>
              <a:t> 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300" dirty="0">
                <a:solidFill>
                  <a:schemeClr val="tx1"/>
                </a:solidFill>
              </a:rPr>
              <a:t>При определении степени обеспеченности территории теплом для вегетации растений, особенно там, где достаточно влаги, используют гидротермический коэффициент (ГТК) Г.Т. Селянинова, характеризующий соотношение осадков и испарения: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300" dirty="0">
                <a:solidFill>
                  <a:schemeClr val="tx1"/>
                </a:solidFill>
              </a:rPr>
              <a:t> 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300" dirty="0">
                <a:solidFill>
                  <a:schemeClr val="tx1"/>
                </a:solidFill>
              </a:rPr>
              <a:t>ГТК = Н/0,1Т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300" dirty="0">
                <a:solidFill>
                  <a:schemeClr val="tx1"/>
                </a:solidFill>
              </a:rPr>
              <a:t> 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300" dirty="0">
                <a:solidFill>
                  <a:schemeClr val="tx1"/>
                </a:solidFill>
              </a:rPr>
              <a:t>где: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300" dirty="0">
                <a:solidFill>
                  <a:schemeClr val="tx1"/>
                </a:solidFill>
              </a:rPr>
              <a:t>Н - сумма осадков за вегетационный период с устойчивой температурой +10° С и выше, мм;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300" dirty="0">
                <a:solidFill>
                  <a:schemeClr val="tx1"/>
                </a:solidFill>
              </a:rPr>
              <a:t>Т - сумма температур за тот же период, °С.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300" dirty="0">
                <a:solidFill>
                  <a:schemeClr val="tx1"/>
                </a:solidFill>
              </a:rPr>
              <a:t>При значениях ГТК выше 1 для участков территорий с необеспеченным стоком (понижения рельефа, котлованы, обвалованные площадки буровых, полигоны ТБО) необходимо разрабатывать мероприятия по отведению и утилизации дождевых и талых вод. </a:t>
            </a: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59" y="2276872"/>
            <a:ext cx="5310088" cy="316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5885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764705"/>
            <a:ext cx="3636085" cy="576063"/>
          </a:xfrm>
        </p:spPr>
        <p:txBody>
          <a:bodyPr/>
          <a:lstStyle/>
          <a:p>
            <a:r>
              <a:rPr lang="ru-RU" sz="2400" i="1" dirty="0">
                <a:solidFill>
                  <a:schemeClr val="tx1"/>
                </a:solidFill>
              </a:rPr>
              <a:t>Ветровой режим</a:t>
            </a:r>
            <a:r>
              <a:rPr lang="ru-RU" sz="24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4359356"/>
            <a:ext cx="8143056" cy="2232248"/>
          </a:xfrm>
        </p:spPr>
        <p:txBody>
          <a:bodyPr>
            <a:normAutofit fontScale="77500" lnSpcReduction="20000"/>
          </a:bodyPr>
          <a:lstStyle/>
          <a:p>
            <a:pPr algn="just"/>
            <a:r>
              <a:rPr lang="ru-RU" b="1" i="1" dirty="0">
                <a:solidFill>
                  <a:schemeClr val="tx1"/>
                </a:solidFill>
              </a:rPr>
              <a:t>Ветровой режим</a:t>
            </a:r>
            <a:r>
              <a:rPr lang="ru-RU" dirty="0">
                <a:solidFill>
                  <a:schemeClr val="tx1"/>
                </a:solidFill>
              </a:rPr>
              <a:t> (скорости, направления, повторяемость ветров) определяет конструкции инженерных сооружений, оседание и рассеивание загрязнителей, влияет на размещение хозяйственных объектов. </a:t>
            </a:r>
            <a:endParaRPr lang="ru-RU" dirty="0" smtClean="0">
              <a:solidFill>
                <a:schemeClr val="tx1"/>
              </a:solidFill>
            </a:endParaRPr>
          </a:p>
          <a:p>
            <a:pPr algn="just"/>
            <a:r>
              <a:rPr lang="ru-RU" dirty="0" smtClean="0">
                <a:solidFill>
                  <a:schemeClr val="tx1"/>
                </a:solidFill>
              </a:rPr>
              <a:t>В </a:t>
            </a:r>
            <a:r>
              <a:rPr lang="ru-RU" dirty="0">
                <a:solidFill>
                  <a:schemeClr val="tx1"/>
                </a:solidFill>
              </a:rPr>
              <a:t>частности ветровой режим сказывается на ориентации взлетно-посадочных полос аэродромов, приземных концентрациях и допустимых выбросах загрязнителей, функциональном зонировании и районных планировках промышленных и городских территорий.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627364"/>
            <a:ext cx="8280921" cy="2746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2960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3636085" cy="1258493"/>
          </a:xfrm>
        </p:spPr>
        <p:txBody>
          <a:bodyPr/>
          <a:lstStyle/>
          <a:p>
            <a:r>
              <a:rPr lang="ru-RU" sz="2400" i="1" dirty="0">
                <a:solidFill>
                  <a:schemeClr val="tx1"/>
                </a:solidFill>
              </a:rPr>
              <a:t>Учет климатического фактора при проектировании</a:t>
            </a: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27159132"/>
              </p:ext>
            </p:extLst>
          </p:nvPr>
        </p:nvGraphicFramePr>
        <p:xfrm>
          <a:off x="4283968" y="836713"/>
          <a:ext cx="4752527" cy="579633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90653"/>
                <a:gridCol w="2561874"/>
              </a:tblGrid>
              <a:tr h="19392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50" dirty="0">
                          <a:solidFill>
                            <a:schemeClr val="tx1"/>
                          </a:solidFill>
                          <a:effectLst/>
                        </a:rPr>
                        <a:t>Состав климатических параметров</a:t>
                      </a:r>
                      <a:endParaRPr lang="ru-RU" sz="85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3011" marR="43011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50">
                          <a:solidFill>
                            <a:schemeClr val="tx1"/>
                          </a:solidFill>
                          <a:effectLst/>
                        </a:rPr>
                        <a:t>Область применения</a:t>
                      </a:r>
                      <a:endParaRPr lang="ru-RU" sz="85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3011" marR="43011" marT="0" marB="0"/>
                </a:tc>
              </a:tr>
              <a:tr h="68818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50" dirty="0">
                          <a:solidFill>
                            <a:schemeClr val="tx1"/>
                          </a:solidFill>
                          <a:effectLst/>
                        </a:rPr>
                        <a:t>Температура воздуха наиболее холодных суток и наиболее холодной пятидневки (определяются как средние из наиболее холодных суток и 5-дневок, составляющих 16% соответствующих выборок за 30-50 лет)</a:t>
                      </a:r>
                      <a:endParaRPr lang="ru-RU" sz="85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3011" marR="43011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50" dirty="0">
                          <a:solidFill>
                            <a:schemeClr val="tx1"/>
                          </a:solidFill>
                          <a:effectLst/>
                        </a:rPr>
                        <a:t>Расчет сопротивления теплопередаче и </a:t>
                      </a:r>
                      <a:r>
                        <a:rPr lang="ru-RU" sz="850" dirty="0" err="1">
                          <a:solidFill>
                            <a:schemeClr val="tx1"/>
                          </a:solidFill>
                          <a:effectLst/>
                        </a:rPr>
                        <a:t>воздухопроницанию</a:t>
                      </a:r>
                      <a:r>
                        <a:rPr lang="ru-RU" sz="850" dirty="0">
                          <a:solidFill>
                            <a:schemeClr val="tx1"/>
                          </a:solidFill>
                          <a:effectLst/>
                        </a:rPr>
                        <a:t> ограждающих конструкций; проектирование санитарно-технических устройств жилых зданий, систем отопления; выбор материалов строительных конструкций</a:t>
                      </a:r>
                      <a:endParaRPr lang="ru-RU" sz="85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3011" marR="43011" marT="0" marB="0"/>
                </a:tc>
              </a:tr>
              <a:tr h="34409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50" dirty="0">
                          <a:solidFill>
                            <a:schemeClr val="tx1"/>
                          </a:solidFill>
                          <a:effectLst/>
                        </a:rPr>
                        <a:t>Средняя продолжительность температур воздуха различных градаций</a:t>
                      </a:r>
                      <a:endParaRPr lang="ru-RU" sz="85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3011" marR="43011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50" dirty="0">
                          <a:solidFill>
                            <a:schemeClr val="tx1"/>
                          </a:solidFill>
                          <a:effectLst/>
                        </a:rPr>
                        <a:t>Расчет систем вентиляции и кондиционирования воздуха</a:t>
                      </a:r>
                      <a:endParaRPr lang="ru-RU" sz="85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3011" marR="43011" marT="0" marB="0"/>
                </a:tc>
              </a:tr>
              <a:tr h="65425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50" dirty="0">
                          <a:solidFill>
                            <a:schemeClr val="tx1"/>
                          </a:solidFill>
                          <a:effectLst/>
                        </a:rPr>
                        <a:t>Средняя месячная температура воздуха</a:t>
                      </a:r>
                      <a:endParaRPr lang="ru-RU" sz="85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3011" marR="43011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50" dirty="0">
                          <a:solidFill>
                            <a:schemeClr val="tx1"/>
                          </a:solidFill>
                          <a:effectLst/>
                        </a:rPr>
                        <a:t>Расчет теплоустойчивости </a:t>
                      </a:r>
                      <a:r>
                        <a:rPr lang="ru-RU" sz="850" dirty="0" smtClean="0">
                          <a:solidFill>
                            <a:schemeClr val="tx1"/>
                          </a:solidFill>
                          <a:effectLst/>
                        </a:rPr>
                        <a:t>температурного </a:t>
                      </a:r>
                      <a:r>
                        <a:rPr lang="ru-RU" sz="850" dirty="0">
                          <a:solidFill>
                            <a:schemeClr val="tx1"/>
                          </a:solidFill>
                          <a:effectLst/>
                        </a:rPr>
                        <a:t>режима грунтов при проектировании оснований и </a:t>
                      </a:r>
                      <a:r>
                        <a:rPr lang="ru-RU" sz="850" dirty="0" smtClean="0">
                          <a:solidFill>
                            <a:schemeClr val="tx1"/>
                          </a:solidFill>
                          <a:effectLst/>
                        </a:rPr>
                        <a:t>фундаментов; </a:t>
                      </a:r>
                      <a:r>
                        <a:rPr lang="ru-RU" sz="850" dirty="0">
                          <a:solidFill>
                            <a:schemeClr val="tx1"/>
                          </a:solidFill>
                          <a:effectLst/>
                        </a:rPr>
                        <a:t>расчет поступления тепла через покрытия</a:t>
                      </a:r>
                      <a:endParaRPr lang="ru-RU" sz="85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3011" marR="43011" marT="0" marB="0"/>
                </a:tc>
              </a:tr>
              <a:tr h="34409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50" dirty="0">
                          <a:solidFill>
                            <a:schemeClr val="tx1"/>
                          </a:solidFill>
                          <a:effectLst/>
                        </a:rPr>
                        <a:t>Продолжительность и средняя температура отопительного периода</a:t>
                      </a:r>
                      <a:endParaRPr lang="ru-RU" sz="85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3011" marR="43011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50" dirty="0">
                          <a:solidFill>
                            <a:schemeClr val="tx1"/>
                          </a:solidFill>
                          <a:effectLst/>
                        </a:rPr>
                        <a:t>Расчет сопротивления теплопередаче ограждающих конструкций; проектирование систем отопления</a:t>
                      </a:r>
                      <a:endParaRPr lang="ru-RU" sz="85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3011" marR="43011" marT="0" marB="0"/>
                </a:tc>
              </a:tr>
              <a:tr h="34409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50">
                          <a:solidFill>
                            <a:schemeClr val="tx1"/>
                          </a:solidFill>
                          <a:effectLst/>
                        </a:rPr>
                        <a:t>Максимальная глубина нулевой изотермы грунта</a:t>
                      </a:r>
                      <a:endParaRPr lang="ru-RU" sz="85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3011" marR="43011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50" dirty="0">
                          <a:solidFill>
                            <a:schemeClr val="tx1"/>
                          </a:solidFill>
                          <a:effectLst/>
                        </a:rPr>
                        <a:t>Проектирование оснований и фундаментов зданий и сооружений, строительных конструкций, систем водоснабжения</a:t>
                      </a:r>
                      <a:endParaRPr lang="ru-RU" sz="85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3011" marR="43011" marT="0" marB="0"/>
                </a:tc>
              </a:tr>
              <a:tr h="45878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50" dirty="0">
                          <a:solidFill>
                            <a:schemeClr val="tx1"/>
                          </a:solidFill>
                          <a:effectLst/>
                        </a:rPr>
                        <a:t>Распространение и мощность мерзлотных (криогенных) процессов, средняя годовая температура вечномерзлых грунтов</a:t>
                      </a:r>
                      <a:endParaRPr lang="ru-RU" sz="85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3011" marR="43011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50" dirty="0">
                          <a:solidFill>
                            <a:schemeClr val="tx1"/>
                          </a:solidFill>
                          <a:effectLst/>
                        </a:rPr>
                        <a:t>Проектирование оснований, фундаментов и конструкций зданий и сооружений, газопроводов, трубопроводов, систем водоснабжения</a:t>
                      </a:r>
                      <a:endParaRPr lang="ru-RU" sz="85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3011" marR="43011" marT="0" marB="0"/>
                </a:tc>
              </a:tr>
              <a:tr h="22939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50">
                          <a:solidFill>
                            <a:schemeClr val="tx1"/>
                          </a:solidFill>
                          <a:effectLst/>
                        </a:rPr>
                        <a:t>Число дней с переходом температуры воздуха через 0°С</a:t>
                      </a:r>
                      <a:endParaRPr lang="ru-RU" sz="85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3011" marR="43011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50" dirty="0">
                          <a:solidFill>
                            <a:schemeClr val="tx1"/>
                          </a:solidFill>
                          <a:effectLst/>
                        </a:rPr>
                        <a:t>Расчет температурных воздействий на ограждающие конструкции</a:t>
                      </a:r>
                      <a:endParaRPr lang="ru-RU" sz="85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3011" marR="43011" marT="0" marB="0"/>
                </a:tc>
              </a:tr>
              <a:tr h="45878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50" dirty="0">
                          <a:solidFill>
                            <a:schemeClr val="tx1"/>
                          </a:solidFill>
                          <a:effectLst/>
                        </a:rPr>
                        <a:t>Основные сочетания параметров воздействия дождя с ветром на условную вертикальную поверхность различной ориентации</a:t>
                      </a:r>
                      <a:endParaRPr lang="ru-RU" sz="85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3011" marR="43011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50" dirty="0">
                          <a:solidFill>
                            <a:schemeClr val="tx1"/>
                          </a:solidFill>
                          <a:effectLst/>
                        </a:rPr>
                        <a:t>Оценка водозащитных свойств и заполнений проемов ограждающих конструкций</a:t>
                      </a:r>
                      <a:endParaRPr lang="ru-RU" sz="85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3011" marR="43011" marT="0" marB="0"/>
                </a:tc>
              </a:tr>
              <a:tr h="57348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50" dirty="0">
                          <a:solidFill>
                            <a:schemeClr val="tx1"/>
                          </a:solidFill>
                          <a:effectLst/>
                        </a:rPr>
                        <a:t>Средняя скорость ветра в разные периоды и повторяемость различных градаций скорости ветра</a:t>
                      </a:r>
                      <a:endParaRPr lang="ru-RU" sz="85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3011" marR="43011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50" dirty="0">
                          <a:solidFill>
                            <a:schemeClr val="tx1"/>
                          </a:solidFill>
                          <a:effectLst/>
                        </a:rPr>
                        <a:t>Расчет </a:t>
                      </a:r>
                      <a:r>
                        <a:rPr lang="ru-RU" sz="850" dirty="0" err="1">
                          <a:solidFill>
                            <a:schemeClr val="tx1"/>
                          </a:solidFill>
                          <a:effectLst/>
                        </a:rPr>
                        <a:t>теплопотерь</a:t>
                      </a:r>
                      <a:r>
                        <a:rPr lang="ru-RU" sz="850" dirty="0">
                          <a:solidFill>
                            <a:schemeClr val="tx1"/>
                          </a:solidFill>
                          <a:effectLst/>
                        </a:rPr>
                        <a:t> и расходов топлива, рассеивания вредных выбросов; проектирование газопроводов и трубопроводов; планировка городской и промышленной застройки</a:t>
                      </a:r>
                      <a:endParaRPr lang="ru-RU" sz="85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3011" marR="43011" marT="0" marB="0"/>
                </a:tc>
              </a:tr>
              <a:tr h="45878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50" dirty="0">
                          <a:solidFill>
                            <a:schemeClr val="tx1"/>
                          </a:solidFill>
                          <a:effectLst/>
                        </a:rPr>
                        <a:t>Высота и продолжительность залегания снежного покрова</a:t>
                      </a:r>
                      <a:endParaRPr lang="ru-RU" sz="85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3011" marR="43011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50" dirty="0">
                          <a:solidFill>
                            <a:schemeClr val="tx1"/>
                          </a:solidFill>
                          <a:effectLst/>
                        </a:rPr>
                        <a:t>Расчет температурного режима грунтов при проектировании оснований и </a:t>
                      </a:r>
                      <a:r>
                        <a:rPr lang="ru-RU" sz="850" dirty="0" smtClean="0">
                          <a:solidFill>
                            <a:schemeClr val="tx1"/>
                          </a:solidFill>
                          <a:effectLst/>
                        </a:rPr>
                        <a:t>фундаментов</a:t>
                      </a:r>
                      <a:endParaRPr lang="ru-RU" sz="85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3011" marR="43011" marT="0" marB="0"/>
                </a:tc>
              </a:tr>
              <a:tr h="57348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50" dirty="0">
                          <a:solidFill>
                            <a:schemeClr val="tx1"/>
                          </a:solidFill>
                          <a:effectLst/>
                        </a:rPr>
                        <a:t>Суммарная солнечная радиация на горизонтальную и вертикальные поверхности</a:t>
                      </a:r>
                      <a:endParaRPr lang="ru-RU" sz="85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3011" marR="43011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50" dirty="0">
                          <a:solidFill>
                            <a:schemeClr val="tx1"/>
                          </a:solidFill>
                          <a:effectLst/>
                        </a:rPr>
                        <a:t>Расчет теплоустойчивости ограждающих конструкций; проектирование систем отопления, вентиляции, кондиционирования воздуха; нормирование инсоляции зданий и территории застройки</a:t>
                      </a:r>
                      <a:endParaRPr lang="ru-RU" sz="85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3011" marR="43011" marT="0" marB="0"/>
                </a:tc>
              </a:tr>
            </a:tbl>
          </a:graphicData>
        </a:graphic>
      </p:graphicFrame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23528" y="1844824"/>
            <a:ext cx="3820708" cy="4752528"/>
          </a:xfrm>
        </p:spPr>
        <p:txBody>
          <a:bodyPr>
            <a:normAutofit/>
          </a:bodyPr>
          <a:lstStyle/>
          <a:p>
            <a:pPr algn="just"/>
            <a:r>
              <a:rPr lang="ru-RU" sz="1500" dirty="0">
                <a:solidFill>
                  <a:schemeClr val="tx1"/>
                </a:solidFill>
              </a:rPr>
              <a:t>Климатический фактор определяет характер воздействия природной среды на инженерные сооружения — их устойчивость, деформации, типы возможных повреждений и т.п. Это требует разработки и использования разных инженерных конструкций и защитных мероприятий, сдерживающих внешние воздействия. При инженерно-гидрометеорологических исследованиях для разработки и обоснования проектов хозяйственного освоения территорий, их планировки, застройки и благоустройства основываются, прежде всего, на имеющихся строительно-планировочных нормах и правилах (СНиП «Строительная климатология и геофизика</a:t>
            </a:r>
            <a:r>
              <a:rPr lang="ru-RU" sz="1500" dirty="0" smtClean="0">
                <a:solidFill>
                  <a:schemeClr val="tx1"/>
                </a:solidFill>
              </a:rPr>
              <a:t>».</a:t>
            </a:r>
            <a:endParaRPr lang="ru-RU" sz="1500" dirty="0">
              <a:solidFill>
                <a:schemeClr val="tx1"/>
              </a:solidFill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4718050" y="374005"/>
            <a:ext cx="403041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Значимые для проектирования климатические характеристики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54555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836712"/>
            <a:ext cx="7920880" cy="5040560"/>
          </a:xfrm>
        </p:spPr>
        <p:txBody>
          <a:bodyPr/>
          <a:lstStyle/>
          <a:p>
            <a:r>
              <a:rPr lang="ru-RU" dirty="0">
                <a:effectLst/>
              </a:rPr>
              <a:t/>
            </a:r>
            <a:br>
              <a:rPr lang="ru-RU" dirty="0">
                <a:effectLst/>
              </a:rPr>
            </a:b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7544" y="6237312"/>
            <a:ext cx="8064896" cy="259396"/>
          </a:xfrm>
        </p:spPr>
        <p:txBody>
          <a:bodyPr>
            <a:normAutofit fontScale="55000" lnSpcReduction="20000"/>
          </a:bodyPr>
          <a:lstStyle/>
          <a:p>
            <a:pPr algn="just"/>
            <a:r>
              <a:rPr lang="ru-RU" dirty="0"/>
              <a:t>Схематическая карта распределения температуры воздуха наиболее холодных суток обеспеченностью 0,92°С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139" y="548679"/>
            <a:ext cx="8342317" cy="5669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7541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3173" y="764704"/>
            <a:ext cx="3636085" cy="1258493"/>
          </a:xfrm>
        </p:spPr>
        <p:txBody>
          <a:bodyPr/>
          <a:lstStyle/>
          <a:p>
            <a:pPr marL="0" indent="0">
              <a:buNone/>
            </a:pPr>
            <a:r>
              <a:rPr lang="ru-RU" sz="1800" dirty="0">
                <a:solidFill>
                  <a:schemeClr val="tx1"/>
                </a:solidFill>
              </a:rPr>
              <a:t>Общий контекст формирования методологии и процедуры экологического сопровождения проектирования </a:t>
            </a:r>
            <a:endParaRPr lang="ru-RU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779912" y="404664"/>
            <a:ext cx="5112568" cy="6192688"/>
          </a:xfrm>
        </p:spPr>
        <p:txBody>
          <a:bodyPr>
            <a:noAutofit/>
          </a:bodyPr>
          <a:lstStyle/>
          <a:p>
            <a:pPr marL="0" indent="0" algn="just">
              <a:spcBef>
                <a:spcPts val="0"/>
              </a:spcBef>
              <a:spcAft>
                <a:spcPts val="0"/>
              </a:spcAft>
            </a:pP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вязан с переходом к современному этапу </a:t>
            </a: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природопользования и охраны окружающей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среды, включая:</a:t>
            </a: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spcBef>
                <a:spcPts val="0"/>
              </a:spcBef>
              <a:spcAft>
                <a:spcPts val="0"/>
              </a:spcAft>
            </a:pP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Times New Roman"/>
              </a:rPr>
              <a:t>-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принятие эффективных национальных природоохранных законов и создание для их реализации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ведомств, </a:t>
            </a: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наделенных полномочиями по контролю всех компонентов окружающей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среды;</a:t>
            </a: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spcBef>
                <a:spcPts val="0"/>
              </a:spcBef>
              <a:spcAft>
                <a:spcPts val="0"/>
              </a:spcAft>
            </a:pP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Times New Roman"/>
              </a:rPr>
              <a:t>-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введение экономического механизма природопользования на основе принципа «загрязняющий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платит»;</a:t>
            </a: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spcBef>
                <a:spcPts val="0"/>
              </a:spcBef>
              <a:spcAft>
                <a:spcPts val="0"/>
              </a:spcAft>
            </a:pP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Times New Roman"/>
              </a:rPr>
              <a:t>-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введение на государственном и межгосударственном уровнях экологических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стандартов;</a:t>
            </a: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spcBef>
                <a:spcPts val="0"/>
              </a:spcBef>
              <a:spcAft>
                <a:spcPts val="0"/>
              </a:spcAft>
            </a:pP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Times New Roman"/>
              </a:rPr>
              <a:t>-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международное сотрудничество в решении глобальных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проблем;</a:t>
            </a: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spcBef>
                <a:spcPts val="0"/>
              </a:spcBef>
              <a:spcAft>
                <a:spcPts val="0"/>
              </a:spcAft>
            </a:pPr>
            <a:r>
              <a:rPr lang="ru-RU" sz="14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предварительная экспертиза проектов хозяйственной и иной деятельности;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</a:pP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организация подготовки и повышения квалификации кадров в области экологии и природопользования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</a:pP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Важным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рубежом </a:t>
            </a: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 переходе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современному этапу охраны окружающей среды стала 1-я конференция ООН по проблемам окружающей среды (Стокгольм, 1972 г.).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СССР </a:t>
            </a: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 другие социалистические страны не приняли в ней участия,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но общемировой </a:t>
            </a: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процесс </a:t>
            </a:r>
            <a:r>
              <a:rPr lang="ru-RU" sz="1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экологизации</a:t>
            </a: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проявился и в нашей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стране. В том же 1972 </a:t>
            </a: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СССР в 1972 г. состоялась первая и единственная сессия Верховного Совета по вопросам охраны окружающей среды, было принято постановление «О мерах по дальнейшему улучшению охраны природы и рациональному использованию природных ресурсов». В этом постановлении была поставлена задача включения природоохранных мер в планы развития народного хозяйства и предотвращения загрязнения природной среды выбросами и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сбросами</a:t>
            </a: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636912"/>
            <a:ext cx="3391185" cy="3395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22901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476672"/>
            <a:ext cx="8280920" cy="54006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5536" y="5949280"/>
            <a:ext cx="8352928" cy="403412"/>
          </a:xfrm>
        </p:spPr>
        <p:txBody>
          <a:bodyPr/>
          <a:lstStyle/>
          <a:p>
            <a:pPr algn="just"/>
            <a:r>
              <a:rPr lang="ru-RU" dirty="0"/>
              <a:t>Средняя температура отопительного сезона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64" y="548680"/>
            <a:ext cx="7677735" cy="5423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9142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5736" y="2348880"/>
            <a:ext cx="5966666" cy="242334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11560" y="6093296"/>
            <a:ext cx="8208912" cy="403412"/>
          </a:xfrm>
        </p:spPr>
        <p:txBody>
          <a:bodyPr>
            <a:normAutofit/>
          </a:bodyPr>
          <a:lstStyle/>
          <a:p>
            <a:pPr algn="just"/>
            <a:r>
              <a:rPr lang="ru-RU" sz="1800" dirty="0"/>
              <a:t>Средняя продолжительность отопительного сезона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044" y="548679"/>
            <a:ext cx="8268404" cy="5622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91973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3568" y="4869160"/>
            <a:ext cx="8208912" cy="1656184"/>
          </a:xfrm>
        </p:spPr>
        <p:txBody>
          <a:bodyPr>
            <a:normAutofit/>
          </a:bodyPr>
          <a:lstStyle/>
          <a:p>
            <a:pPr algn="just"/>
            <a:r>
              <a:rPr lang="ru-RU" sz="1400" b="1" dirty="0"/>
              <a:t>Снеговые нагрузки</a:t>
            </a:r>
            <a:r>
              <a:rPr lang="ru-RU" sz="1400" dirty="0"/>
              <a:t> на здания и сооружения создаются весом снежного покрова и зависят от количества и плотности снега, накопившегося к концу зимнего сезона. На территории бывшего СССР </a:t>
            </a:r>
            <a:r>
              <a:rPr lang="ru-RU" sz="1400" dirty="0" smtClean="0"/>
              <a:t>выделяется </a:t>
            </a:r>
            <a:r>
              <a:rPr lang="ru-RU" sz="1400" dirty="0"/>
              <a:t>6 снеговых </a:t>
            </a:r>
            <a:r>
              <a:rPr lang="ru-RU" sz="1400" dirty="0" smtClean="0"/>
              <a:t>районов. </a:t>
            </a:r>
          </a:p>
          <a:p>
            <a:pPr algn="just"/>
            <a:endParaRPr lang="ru-RU" sz="14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3246712"/>
              </p:ext>
            </p:extLst>
          </p:nvPr>
        </p:nvGraphicFramePr>
        <p:xfrm>
          <a:off x="899592" y="5805264"/>
          <a:ext cx="7416823" cy="7315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80609"/>
                <a:gridCol w="855519"/>
                <a:gridCol w="856294"/>
                <a:gridCol w="856294"/>
                <a:gridCol w="855519"/>
                <a:gridCol w="856294"/>
                <a:gridCol w="856294"/>
              </a:tblGrid>
              <a:tr h="0">
                <a:tc rowSpan="2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 gridSpan="6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№№ районов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I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II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III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IV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V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VI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вес </a:t>
                      </a:r>
                      <a:r>
                        <a:rPr lang="ru-RU" sz="1200" dirty="0">
                          <a:effectLst/>
                        </a:rPr>
                        <a:t>снегового покрова, кПа (кгс/см</a:t>
                      </a:r>
                      <a:r>
                        <a:rPr lang="ru-RU" sz="1200" baseline="30000" dirty="0">
                          <a:effectLst/>
                        </a:rPr>
                        <a:t>2</a:t>
                      </a:r>
                      <a:r>
                        <a:rPr lang="ru-RU" sz="1200" dirty="0">
                          <a:effectLst/>
                        </a:rPr>
                        <a:t>)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0,5 (50)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0,7 (70)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1,0(100)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1,5 (150)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2,0(200)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2,5 (250)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462702"/>
            <a:ext cx="7128792" cy="4406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7697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7544" y="5373216"/>
            <a:ext cx="8352928" cy="1152128"/>
          </a:xfrm>
        </p:spPr>
        <p:txBody>
          <a:bodyPr>
            <a:normAutofit/>
          </a:bodyPr>
          <a:lstStyle/>
          <a:p>
            <a:pPr algn="just"/>
            <a:r>
              <a:rPr lang="ru-RU" sz="1400" dirty="0" smtClean="0"/>
              <a:t>Ветровая нагрузка. </a:t>
            </a:r>
            <a:r>
              <a:rPr lang="ru-RU" sz="1400" dirty="0"/>
              <a:t>На территории бывшего СССР </a:t>
            </a:r>
            <a:r>
              <a:rPr lang="ru-RU" sz="1400" dirty="0" smtClean="0"/>
              <a:t>выделяется  </a:t>
            </a:r>
            <a:r>
              <a:rPr lang="ru-RU" sz="1400" dirty="0"/>
              <a:t>7 ветровых </a:t>
            </a:r>
            <a:r>
              <a:rPr lang="ru-RU" sz="1400" dirty="0" smtClean="0"/>
              <a:t>районов.</a:t>
            </a:r>
          </a:p>
          <a:p>
            <a:pPr algn="just"/>
            <a:endParaRPr lang="ru-RU" sz="14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9459028"/>
              </p:ext>
            </p:extLst>
          </p:nvPr>
        </p:nvGraphicFramePr>
        <p:xfrm>
          <a:off x="683568" y="5733256"/>
          <a:ext cx="7992886" cy="7315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30948"/>
                <a:gridCol w="632116"/>
                <a:gridCol w="632951"/>
                <a:gridCol w="632951"/>
                <a:gridCol w="632116"/>
                <a:gridCol w="632951"/>
                <a:gridCol w="632951"/>
                <a:gridCol w="632951"/>
                <a:gridCol w="632951"/>
              </a:tblGrid>
              <a:tr h="0">
                <a:tc rowSpan="2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 gridSpan="8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№№ районов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I</a:t>
                      </a:r>
                      <a:r>
                        <a:rPr lang="ru-RU" sz="1200">
                          <a:effectLst/>
                        </a:rPr>
                        <a:t>а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I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II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III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IV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V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VI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VII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Нормативное значение </a:t>
                      </a:r>
                      <a:r>
                        <a:rPr lang="ru-RU" sz="1200" dirty="0" smtClean="0">
                          <a:effectLst/>
                        </a:rPr>
                        <a:t>ветрового </a:t>
                      </a:r>
                      <a:r>
                        <a:rPr lang="ru-RU" sz="1200" dirty="0">
                          <a:effectLst/>
                        </a:rPr>
                        <a:t>давления, кПа (кгс/см</a:t>
                      </a:r>
                      <a:r>
                        <a:rPr lang="ru-RU" sz="1200" baseline="30000" dirty="0">
                          <a:effectLst/>
                        </a:rPr>
                        <a:t>2</a:t>
                      </a:r>
                      <a:r>
                        <a:rPr lang="ru-RU" sz="1200" dirty="0">
                          <a:effectLst/>
                        </a:rPr>
                        <a:t>)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0,17 (17)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0,23 (23)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0,30 (30)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0,38 (38)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0,48 (48)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0,60 (60)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0,73 (73)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0,85 (85)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622" y="612311"/>
            <a:ext cx="7610936" cy="4688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27774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11560" y="4437112"/>
            <a:ext cx="8280920" cy="1368152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sz="1400" b="1" dirty="0"/>
              <a:t>Гололедные нагрузки</a:t>
            </a:r>
            <a:r>
              <a:rPr lang="ru-RU" sz="1400" dirty="0"/>
              <a:t>, которые необходимо учитывать при проектировании воздушных линий электропередачи и связи, контактных сетей электрифицированного транспорта, антенно-мачтовых устройств и подобных сооружений. </a:t>
            </a:r>
            <a:r>
              <a:rPr lang="ru-RU" sz="1400" dirty="0" smtClean="0"/>
              <a:t>Основная </a:t>
            </a:r>
            <a:r>
              <a:rPr lang="ru-RU" sz="1400" dirty="0"/>
              <a:t>характеристика - толщина стенки гололеда, мм (превышаемая раз в 5 лет), на элементах кругового сечения диаметром 10 мм, расположенных на высоте 10 м над поверхностью земли. На территории бывшего СССР </a:t>
            </a:r>
            <a:r>
              <a:rPr lang="ru-RU" sz="1400" dirty="0" smtClean="0"/>
              <a:t>выделяется </a:t>
            </a:r>
            <a:r>
              <a:rPr lang="ru-RU" sz="1400" dirty="0"/>
              <a:t>5 гололедных </a:t>
            </a:r>
            <a:r>
              <a:rPr lang="ru-RU" sz="1400" dirty="0" smtClean="0"/>
              <a:t>районов.</a:t>
            </a:r>
          </a:p>
          <a:p>
            <a:pPr algn="just"/>
            <a:endParaRPr lang="ru-RU" sz="14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2732995"/>
              </p:ext>
            </p:extLst>
          </p:nvPr>
        </p:nvGraphicFramePr>
        <p:xfrm>
          <a:off x="683568" y="5805264"/>
          <a:ext cx="8136903" cy="5486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042417"/>
                <a:gridCol w="1136296"/>
                <a:gridCol w="757798"/>
                <a:gridCol w="757798"/>
                <a:gridCol w="1221297"/>
                <a:gridCol w="1221297"/>
              </a:tblGrid>
              <a:tr h="181672">
                <a:tc rowSpan="2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127" marR="68127" marT="0" marB="0"/>
                </a:tc>
                <a:tc grid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№№ районов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127" marR="68127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8167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I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127" marR="6812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II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127" marR="6812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III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127" marR="6812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IV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127" marR="6812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V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127" marR="68127" marT="0" marB="0"/>
                </a:tc>
              </a:tr>
              <a:tr h="18167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Толщина стенки </a:t>
                      </a:r>
                      <a:r>
                        <a:rPr lang="ru-RU" sz="1200" dirty="0" smtClean="0">
                          <a:effectLst/>
                        </a:rPr>
                        <a:t>гололеда, </a:t>
                      </a:r>
                      <a:r>
                        <a:rPr lang="ru-RU" sz="1200" dirty="0">
                          <a:effectLst/>
                        </a:rPr>
                        <a:t>мм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127" marR="6812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Не менее 3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127" marR="6812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5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127" marR="6812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10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127" marR="6812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15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127" marR="6812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Не менее 20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127" marR="68127" marT="0" marB="0"/>
                </a:tc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0606" y="312704"/>
            <a:ext cx="6705810" cy="4124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50848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1556792"/>
            <a:ext cx="7175351" cy="3033014"/>
          </a:xfrm>
        </p:spPr>
        <p:txBody>
          <a:bodyPr>
            <a:noAutofit/>
          </a:bodyPr>
          <a:lstStyle/>
          <a:p>
            <a:r>
              <a:rPr lang="ru-RU" sz="4000" dirty="0" smtClean="0">
                <a:solidFill>
                  <a:schemeClr val="tx1"/>
                </a:solidFill>
                <a:effectLst/>
              </a:rPr>
              <a:t>4. СВОЙСТВА </a:t>
            </a:r>
            <a:r>
              <a:rPr lang="ru-RU" sz="4000" dirty="0">
                <a:solidFill>
                  <a:schemeClr val="tx1"/>
                </a:solidFill>
                <a:effectLst/>
              </a:rPr>
              <a:t>ПРИРОДНОЙ СРЕДЫ </a:t>
            </a:r>
            <a:r>
              <a:rPr lang="ru-RU" sz="4000" dirty="0" smtClean="0">
                <a:solidFill>
                  <a:schemeClr val="tx1"/>
                </a:solidFill>
                <a:effectLst/>
              </a:rPr>
              <a:t>КАК ФАКТОРЫ ПРОЕКТИРОВАНИЯ. </a:t>
            </a:r>
            <a:r>
              <a:rPr lang="ru-RU" sz="4000" dirty="0" smtClean="0">
                <a:solidFill>
                  <a:schemeClr val="tx1"/>
                </a:solidFill>
                <a:effectLst/>
              </a:rPr>
              <a:t>ГИДРОСФЕРА</a:t>
            </a:r>
            <a:endParaRPr lang="ru-RU" sz="4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32245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476672"/>
            <a:ext cx="3636085" cy="1258493"/>
          </a:xfrm>
        </p:spPr>
        <p:txBody>
          <a:bodyPr/>
          <a:lstStyle/>
          <a:p>
            <a:r>
              <a:rPr lang="ru-RU" sz="2000" dirty="0">
                <a:solidFill>
                  <a:schemeClr val="tx1"/>
                </a:solidFill>
              </a:rPr>
              <a:t>Виды </a:t>
            </a:r>
            <a:r>
              <a:rPr lang="ru-RU" sz="2000" dirty="0" smtClean="0">
                <a:solidFill>
                  <a:schemeClr val="tx1"/>
                </a:solidFill>
              </a:rPr>
              <a:t>водопользования и </a:t>
            </a:r>
            <a:r>
              <a:rPr lang="ru-RU" sz="2000" dirty="0" err="1" smtClean="0">
                <a:solidFill>
                  <a:schemeClr val="tx1"/>
                </a:solidFill>
              </a:rPr>
              <a:t>водообеспеченность</a:t>
            </a:r>
            <a:r>
              <a:rPr lang="ru-RU" sz="2000" dirty="0" smtClean="0">
                <a:solidFill>
                  <a:schemeClr val="tx1"/>
                </a:solidFill>
              </a:rPr>
              <a:t> территорий</a:t>
            </a: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97490" y="260648"/>
            <a:ext cx="4298965" cy="6408712"/>
          </a:xfrm>
        </p:spPr>
        <p:txBody>
          <a:bodyPr>
            <a:normAutofit fontScale="47500" lnSpcReduction="20000"/>
          </a:bodyPr>
          <a:lstStyle/>
          <a:p>
            <a:pPr marL="0" indent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500" dirty="0">
                <a:solidFill>
                  <a:schemeClr val="tx1"/>
                </a:solidFill>
              </a:rPr>
              <a:t>Согласно Водного кодекса РФ (статья 38) различают следующие основные виды водопользования: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500" dirty="0">
                <a:solidFill>
                  <a:schemeClr val="tx1"/>
                </a:solidFill>
              </a:rPr>
              <a:t>- водопользование с забором (изъятием) водных ресурсов из водных объектов при условии возврата воды в водные объекты; 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500" dirty="0">
                <a:solidFill>
                  <a:schemeClr val="tx1"/>
                </a:solidFill>
              </a:rPr>
              <a:t>- водопользование с забором (изъятием) водных ресурсов из водных объектов без возврата воды в водные объекты; 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500" dirty="0">
                <a:solidFill>
                  <a:schemeClr val="tx1"/>
                </a:solidFill>
              </a:rPr>
              <a:t>- водопользование без забора (изъятия) водных ресурсов из водных объектов.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500" dirty="0">
                <a:solidFill>
                  <a:schemeClr val="tx1"/>
                </a:solidFill>
              </a:rPr>
              <a:t>Возможности всех 3 видов водопользования лимитируются имеющимся в пределах территории количеством воды и его распределением по компонентам гидросферы, т.е. </a:t>
            </a:r>
            <a:r>
              <a:rPr lang="ru-RU" sz="2500" dirty="0" err="1" smtClean="0">
                <a:solidFill>
                  <a:schemeClr val="tx1"/>
                </a:solidFill>
              </a:rPr>
              <a:t>водообеспеченностью</a:t>
            </a:r>
            <a:r>
              <a:rPr lang="ru-RU" sz="2500" dirty="0" smtClean="0">
                <a:solidFill>
                  <a:schemeClr val="tx1"/>
                </a:solidFill>
              </a:rPr>
              <a:t>.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500" dirty="0">
                <a:solidFill>
                  <a:schemeClr val="tx1"/>
                </a:solidFill>
              </a:rPr>
              <a:t>При количественной оценке водных ресурсов используются понятия статических запасов воды и возобновляемых водных </a:t>
            </a:r>
            <a:r>
              <a:rPr lang="ru-RU" sz="2500" dirty="0" smtClean="0">
                <a:solidFill>
                  <a:schemeClr val="tx1"/>
                </a:solidFill>
              </a:rPr>
              <a:t>ресурсов. </a:t>
            </a:r>
            <a:r>
              <a:rPr lang="ru-RU" sz="2500" dirty="0">
                <a:solidFill>
                  <a:schemeClr val="tx1"/>
                </a:solidFill>
              </a:rPr>
              <a:t>Первые складываются из количества воды, единовременно находящейся во всех реках, озерах, болотах и ледниках рассматриваемой территории, и при неизменных климатических условиях остаются практически постоянными. Вторые переменны во времени, т.к. ежегодно восстанавливаются (обновляются) в процессе круговоротов воды. Количественно возобновляемые водные ресурсы территорий оцениваются годовым стоком рек. 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500" dirty="0" smtClean="0">
                <a:solidFill>
                  <a:schemeClr val="tx1"/>
                </a:solidFill>
              </a:rPr>
              <a:t>Оценивая ресурсы поверхностных вод </a:t>
            </a:r>
            <a:r>
              <a:rPr lang="ru-RU" sz="2500" dirty="0">
                <a:solidFill>
                  <a:schemeClr val="tx1"/>
                </a:solidFill>
              </a:rPr>
              <a:t>и </a:t>
            </a:r>
            <a:r>
              <a:rPr lang="ru-RU" sz="2500" dirty="0" err="1">
                <a:solidFill>
                  <a:schemeClr val="tx1"/>
                </a:solidFill>
              </a:rPr>
              <a:t>водообеспеченность</a:t>
            </a:r>
            <a:r>
              <a:rPr lang="ru-RU" sz="2500" dirty="0">
                <a:solidFill>
                  <a:schemeClr val="tx1"/>
                </a:solidFill>
              </a:rPr>
              <a:t> территорий, учитывают: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500" dirty="0">
                <a:solidFill>
                  <a:schemeClr val="tx1"/>
                </a:solidFill>
              </a:rPr>
              <a:t>- воды местного стока, формирующегося в пределах анализируемого региона;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500" dirty="0">
                <a:solidFill>
                  <a:schemeClr val="tx1"/>
                </a:solidFill>
              </a:rPr>
              <a:t>- воды, поступающие сюда из смежных территорий;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500" dirty="0">
                <a:solidFill>
                  <a:schemeClr val="tx1"/>
                </a:solidFill>
              </a:rPr>
              <a:t>- воду транзитных рек. </a:t>
            </a:r>
          </a:p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060848"/>
            <a:ext cx="4689986" cy="2862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11674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32656"/>
            <a:ext cx="8471528" cy="489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6037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692697"/>
            <a:ext cx="3636085" cy="936104"/>
          </a:xfrm>
        </p:spPr>
        <p:txBody>
          <a:bodyPr/>
          <a:lstStyle/>
          <a:p>
            <a:pPr algn="just"/>
            <a:r>
              <a:rPr lang="ru-RU" sz="2400" i="1" dirty="0">
                <a:solidFill>
                  <a:schemeClr val="tx1"/>
                </a:solidFill>
              </a:rPr>
              <a:t>Влияние водотоков на инженерные сооружения</a:t>
            </a:r>
            <a:r>
              <a:rPr lang="ru-RU" sz="2400" dirty="0">
                <a:solidFill>
                  <a:schemeClr val="tx1"/>
                </a:solidFill>
              </a:rPr>
              <a:t> </a:t>
            </a: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25958081"/>
              </p:ext>
            </p:extLst>
          </p:nvPr>
        </p:nvGraphicFramePr>
        <p:xfrm>
          <a:off x="4472024" y="1896055"/>
          <a:ext cx="4420456" cy="446449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36080"/>
                <a:gridCol w="1338903"/>
                <a:gridCol w="2045473"/>
              </a:tblGrid>
              <a:tr h="76091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</a:rPr>
                        <a:t>Явление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6920" marR="1692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</a:rPr>
                        <a:t>Районы и условия распространения и проявления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6920" marR="1692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</a:rPr>
                        <a:t>Мероприятия по их предотвращению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6920" marR="16920" marT="0" marB="0"/>
                </a:tc>
              </a:tr>
              <a:tr h="106905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</a:rPr>
                        <a:t>Овражная эрозия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6920" marR="1692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</a:rPr>
                        <a:t>Возвышенные равнины в  лесной, лесостепной и степной зонах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6920" marR="1692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</a:rPr>
                        <a:t>Противоэрозионные севообороты и лесополосы, </a:t>
                      </a:r>
                      <a:r>
                        <a:rPr lang="ru-RU" sz="1050" dirty="0" err="1">
                          <a:solidFill>
                            <a:schemeClr val="tx1"/>
                          </a:solidFill>
                          <a:effectLst/>
                        </a:rPr>
                        <a:t>обваловывание</a:t>
                      </a: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</a:rPr>
                        <a:t> верховьев, строительство плотин, каскадов, лотков, </a:t>
                      </a:r>
                      <a:r>
                        <a:rPr lang="ru-RU" sz="1050" dirty="0" err="1">
                          <a:solidFill>
                            <a:schemeClr val="tx1"/>
                          </a:solidFill>
                          <a:effectLst/>
                        </a:rPr>
                        <a:t>залужение</a:t>
                      </a: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</a:rPr>
                        <a:t> склонов и др.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6920" marR="16920" marT="0" marB="0"/>
                </a:tc>
              </a:tr>
              <a:tr h="81159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chemeClr val="tx1"/>
                          </a:solidFill>
                          <a:effectLst/>
                        </a:rPr>
                        <a:t>Подтопление и заболачивание</a:t>
                      </a:r>
                      <a:endParaRPr lang="ru-RU" sz="105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6920" marR="1692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chemeClr val="tx1"/>
                          </a:solidFill>
                          <a:effectLst/>
                        </a:rPr>
                        <a:t>Низменные, плоские равнины, днища ложбин стока, понижения рельефа</a:t>
                      </a:r>
                      <a:endParaRPr lang="ru-RU" sz="105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6920" marR="1692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</a:rPr>
                        <a:t>Строительство дренажных и водоотводных систем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6920" marR="16920" marT="0" marB="0"/>
                </a:tc>
              </a:tr>
              <a:tr h="76091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chemeClr val="tx1"/>
                          </a:solidFill>
                          <a:effectLst/>
                        </a:rPr>
                        <a:t>Абразия</a:t>
                      </a:r>
                      <a:endParaRPr lang="ru-RU" sz="105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6920" marR="1692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chemeClr val="tx1"/>
                          </a:solidFill>
                          <a:effectLst/>
                        </a:rPr>
                        <a:t>Наветренные побережья морей, крупных озер, водохранилищ</a:t>
                      </a:r>
                      <a:endParaRPr lang="ru-RU" sz="105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6920" marR="1692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</a:rPr>
                        <a:t>Берегоукрепительные мероприятия, запреты на добычу песка и гравия из береговой зоны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6920" marR="16920" marT="0" marB="0"/>
                </a:tc>
              </a:tr>
              <a:tr h="106201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chemeClr val="tx1"/>
                          </a:solidFill>
                          <a:effectLst/>
                        </a:rPr>
                        <a:t>Дейгиш</a:t>
                      </a:r>
                      <a:endParaRPr lang="ru-RU" sz="105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6920" marR="1692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</a:rPr>
                        <a:t>Долины и русла рек в мелкопесчаных грунтах, резкие колебания уровней и расходов воды, уклонов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6920" marR="1692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50" dirty="0" err="1">
                          <a:solidFill>
                            <a:schemeClr val="tx1"/>
                          </a:solidFill>
                          <a:effectLst/>
                        </a:rPr>
                        <a:t>Русловыпрямительные</a:t>
                      </a: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</a:rPr>
                        <a:t> работы, покрытие дна и откосов русла матами и асфальтобетонными тюфяками, каменно-хворостяные шпоры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6920" marR="16920" marT="0" marB="0"/>
                </a:tc>
              </a:tr>
            </a:tbl>
          </a:graphicData>
        </a:graphic>
      </p:graphicFrame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55576" y="2780928"/>
            <a:ext cx="3388660" cy="213951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4427984" y="1093967"/>
            <a:ext cx="4104456" cy="800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Неблагоприятные явления и мероприятия по их нейтрализации</a:t>
            </a:r>
            <a:endParaRPr kumimoji="0" lang="ru-RU" sz="14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636912"/>
            <a:ext cx="3793004" cy="2549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98263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3636085" cy="1258493"/>
          </a:xfrm>
        </p:spPr>
        <p:txBody>
          <a:bodyPr/>
          <a:lstStyle/>
          <a:p>
            <a:r>
              <a:rPr lang="ru-RU" sz="2400" i="1" dirty="0">
                <a:solidFill>
                  <a:schemeClr val="tx1"/>
                </a:solidFill>
              </a:rPr>
              <a:t>Требования судоходства и лесосплава к водным объектам</a:t>
            </a:r>
            <a:r>
              <a:rPr lang="ru-RU" sz="24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48064" y="548680"/>
            <a:ext cx="3672408" cy="5832648"/>
          </a:xfrm>
        </p:spPr>
        <p:txBody>
          <a:bodyPr>
            <a:normAutofit fontScale="70000" lnSpcReduction="20000"/>
          </a:bodyPr>
          <a:lstStyle/>
          <a:p>
            <a:pPr algn="just"/>
            <a:r>
              <a:rPr lang="ru-RU" dirty="0">
                <a:solidFill>
                  <a:schemeClr val="tx1"/>
                </a:solidFill>
              </a:rPr>
              <a:t>В</a:t>
            </a:r>
            <a:r>
              <a:rPr lang="ru-RU" dirty="0" smtClean="0">
                <a:solidFill>
                  <a:schemeClr val="tx1"/>
                </a:solidFill>
              </a:rPr>
              <a:t>ключают </a:t>
            </a:r>
            <a:r>
              <a:rPr lang="ru-RU" dirty="0">
                <a:solidFill>
                  <a:schemeClr val="tx1"/>
                </a:solidFill>
              </a:rPr>
              <a:t>гарантированную глубину, ширину судового хода (в пределах которого гарантированная глубина выдерживается), минимальные радиусы изгибов судового хода. В зависимости от указанных параметров, внутренние водные пути (реки, озера, водохранилища, каналы) подразделяются на 7 категорий, которым соответствует доступность для тех или иных типов </a:t>
            </a:r>
            <a:r>
              <a:rPr lang="ru-RU" dirty="0" err="1">
                <a:solidFill>
                  <a:schemeClr val="tx1"/>
                </a:solidFill>
              </a:rPr>
              <a:t>плавсредств</a:t>
            </a:r>
            <a:r>
              <a:rPr lang="ru-RU" dirty="0">
                <a:solidFill>
                  <a:schemeClr val="tx1"/>
                </a:solidFill>
              </a:rPr>
              <a:t>. Наиболее высокая категория I (доступна для всех типов речных судов) предполагает гарантированную глубину не менее 2,6 м,  ширину судового хода не менее 85-100 м, радиусы закругления судового хода не менее 600-1000 м. Наиболее низкая категория VII (доступна для самых мелкосидящих судов и лодок) предполагает гарантированную глубину 0,6 м. Для лесосплавных рек требуется глубина не менее 0,8 м, ширина судового (лесосплавного) хода не менее 14-20 м и радиус его закругления не менее 90-120 м.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55576" y="2852936"/>
            <a:ext cx="3388660" cy="213951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2492896"/>
            <a:ext cx="4290273" cy="3194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9164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764704"/>
            <a:ext cx="3636085" cy="1258493"/>
          </a:xfrm>
        </p:spPr>
        <p:txBody>
          <a:bodyPr/>
          <a:lstStyle/>
          <a:p>
            <a:r>
              <a:rPr lang="ru-RU" dirty="0">
                <a:solidFill>
                  <a:schemeClr val="tx1"/>
                </a:solidFill>
              </a:rPr>
              <a:t>Руководство по ОВОС СКОПЕ </a:t>
            </a:r>
            <a:r>
              <a:rPr lang="ru-RU" dirty="0" smtClean="0">
                <a:solidFill>
                  <a:schemeClr val="tx1"/>
                </a:solidFill>
              </a:rPr>
              <a:t>5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860032" y="548680"/>
            <a:ext cx="4017085" cy="5904656"/>
          </a:xfrm>
        </p:spPr>
        <p:txBody>
          <a:bodyPr>
            <a:normAutofit fontScale="55000" lnSpcReduction="20000"/>
          </a:bodyPr>
          <a:lstStyle/>
          <a:p>
            <a:r>
              <a:rPr lang="ru-RU" i="1" dirty="0" smtClean="0">
                <a:solidFill>
                  <a:schemeClr val="tx1"/>
                </a:solidFill>
              </a:rPr>
              <a:t>Базовое определение: «Оценка </a:t>
            </a:r>
            <a:r>
              <a:rPr lang="ru-RU" i="1" dirty="0">
                <a:solidFill>
                  <a:schemeClr val="tx1"/>
                </a:solidFill>
              </a:rPr>
              <a:t>воздействия на окружающую среду» (ОВОС) – это деятельность, направленная на выявление и прогнозирование ожидаемого влияния на среду обитания, на здоровье и благосостояние людей со стороны различных мероприятий и проектов, а также на последующую интерпретацию и передачу полученной информации</a:t>
            </a:r>
            <a:r>
              <a:rPr lang="ru-RU" dirty="0">
                <a:solidFill>
                  <a:schemeClr val="tx1"/>
                </a:solidFill>
              </a:rPr>
              <a:t>.</a:t>
            </a:r>
          </a:p>
          <a:p>
            <a:r>
              <a:rPr lang="ru-RU" dirty="0">
                <a:solidFill>
                  <a:schemeClr val="tx1"/>
                </a:solidFill>
              </a:rPr>
              <a:t>У</a:t>
            </a:r>
            <a:r>
              <a:rPr lang="ru-RU" b="1" i="1" dirty="0" smtClean="0">
                <a:solidFill>
                  <a:schemeClr val="tx1"/>
                </a:solidFill>
              </a:rPr>
              <a:t>частники </a:t>
            </a:r>
            <a:r>
              <a:rPr lang="ru-RU" b="1" i="1" dirty="0">
                <a:solidFill>
                  <a:schemeClr val="tx1"/>
                </a:solidFill>
              </a:rPr>
              <a:t>процесса ОВОС</a:t>
            </a:r>
            <a:r>
              <a:rPr lang="ru-RU" dirty="0">
                <a:solidFill>
                  <a:schemeClr val="tx1"/>
                </a:solidFill>
              </a:rPr>
              <a:t>:</a:t>
            </a:r>
          </a:p>
          <a:p>
            <a:r>
              <a:rPr lang="ru-RU" dirty="0">
                <a:solidFill>
                  <a:schemeClr val="tx1"/>
                </a:solidFill>
              </a:rPr>
              <a:t>- лица, принимающие решения, </a:t>
            </a:r>
          </a:p>
          <a:p>
            <a:r>
              <a:rPr lang="ru-RU" dirty="0">
                <a:solidFill>
                  <a:schemeClr val="tx1"/>
                </a:solidFill>
              </a:rPr>
              <a:t>- инвесторы, </a:t>
            </a:r>
          </a:p>
          <a:p>
            <a:r>
              <a:rPr lang="ru-RU" dirty="0">
                <a:solidFill>
                  <a:schemeClr val="tx1"/>
                </a:solidFill>
              </a:rPr>
              <a:t>- консультанты и советники, </a:t>
            </a:r>
          </a:p>
          <a:p>
            <a:r>
              <a:rPr lang="ru-RU" dirty="0">
                <a:solidFill>
                  <a:schemeClr val="tx1"/>
                </a:solidFill>
              </a:rPr>
              <a:t>- исполнители (проектировщики), </a:t>
            </a:r>
          </a:p>
          <a:p>
            <a:r>
              <a:rPr lang="ru-RU" dirty="0">
                <a:solidFill>
                  <a:schemeClr val="tx1"/>
                </a:solidFill>
              </a:rPr>
              <a:t>- эксперты, </a:t>
            </a:r>
          </a:p>
          <a:p>
            <a:r>
              <a:rPr lang="ru-RU" dirty="0">
                <a:solidFill>
                  <a:schemeClr val="tx1"/>
                </a:solidFill>
              </a:rPr>
              <a:t>- общественность, в </a:t>
            </a:r>
            <a:r>
              <a:rPr lang="ru-RU" dirty="0" err="1">
                <a:solidFill>
                  <a:schemeClr val="tx1"/>
                </a:solidFill>
              </a:rPr>
              <a:t>т.ч</a:t>
            </a:r>
            <a:r>
              <a:rPr lang="ru-RU" dirty="0">
                <a:solidFill>
                  <a:schemeClr val="tx1"/>
                </a:solidFill>
              </a:rPr>
              <a:t>. в лице заинтересованных групп и организаций.</a:t>
            </a:r>
          </a:p>
          <a:p>
            <a:r>
              <a:rPr lang="ru-RU" dirty="0">
                <a:solidFill>
                  <a:schemeClr val="tx1"/>
                </a:solidFill>
              </a:rPr>
              <a:t>О</a:t>
            </a:r>
            <a:r>
              <a:rPr lang="ru-RU" b="1" i="1" dirty="0" smtClean="0">
                <a:solidFill>
                  <a:schemeClr val="tx1"/>
                </a:solidFill>
              </a:rPr>
              <a:t>сновные </a:t>
            </a:r>
            <a:r>
              <a:rPr lang="ru-RU" b="1" i="1" dirty="0">
                <a:solidFill>
                  <a:schemeClr val="tx1"/>
                </a:solidFill>
              </a:rPr>
              <a:t>этапы процесса ОВОС</a:t>
            </a:r>
            <a:r>
              <a:rPr lang="ru-RU" dirty="0">
                <a:solidFill>
                  <a:schemeClr val="tx1"/>
                </a:solidFill>
              </a:rPr>
              <a:t>:</a:t>
            </a:r>
          </a:p>
          <a:p>
            <a:r>
              <a:rPr lang="ru-RU" dirty="0">
                <a:solidFill>
                  <a:schemeClr val="tx1"/>
                </a:solidFill>
              </a:rPr>
              <a:t>- определение целей намечаемой деятельности, </a:t>
            </a:r>
          </a:p>
          <a:p>
            <a:r>
              <a:rPr lang="ru-RU" dirty="0">
                <a:solidFill>
                  <a:schemeClr val="tx1"/>
                </a:solidFill>
              </a:rPr>
              <a:t>- выработка политики ее реализации и составление программ, </a:t>
            </a:r>
          </a:p>
          <a:p>
            <a:r>
              <a:rPr lang="ru-RU" dirty="0">
                <a:solidFill>
                  <a:schemeClr val="tx1"/>
                </a:solidFill>
              </a:rPr>
              <a:t>- определение воздействий и выделение сильнейших из них, </a:t>
            </a:r>
          </a:p>
          <a:p>
            <a:r>
              <a:rPr lang="ru-RU" dirty="0">
                <a:solidFill>
                  <a:schemeClr val="tx1"/>
                </a:solidFill>
              </a:rPr>
              <a:t>- собственно оценка воздействий, </a:t>
            </a:r>
          </a:p>
          <a:p>
            <a:r>
              <a:rPr lang="ru-RU" dirty="0">
                <a:solidFill>
                  <a:schemeClr val="tx1"/>
                </a:solidFill>
              </a:rPr>
              <a:t>- принятие решения по результатам ОВОС, </a:t>
            </a:r>
          </a:p>
          <a:p>
            <a:r>
              <a:rPr lang="ru-RU" dirty="0">
                <a:solidFill>
                  <a:schemeClr val="tx1"/>
                </a:solidFill>
              </a:rPr>
              <a:t>- реализация и последующая проверка). </a:t>
            </a:r>
          </a:p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55576" y="2852936"/>
            <a:ext cx="3708849" cy="2784384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636912"/>
            <a:ext cx="4267200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55583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3" y="188640"/>
            <a:ext cx="3636085" cy="1546525"/>
          </a:xfrm>
        </p:spPr>
        <p:txBody>
          <a:bodyPr/>
          <a:lstStyle/>
          <a:p>
            <a:r>
              <a:rPr lang="ru-RU" sz="2000" dirty="0">
                <a:solidFill>
                  <a:schemeClr val="tx1"/>
                </a:solidFill>
              </a:rPr>
              <a:t>Водопользование с забором водных ресурсов из водных объектов (водопотребление)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772816"/>
            <a:ext cx="3384376" cy="864096"/>
          </a:xfrm>
        </p:spPr>
        <p:txBody>
          <a:bodyPr>
            <a:normAutofit fontScale="70000" lnSpcReduction="20000"/>
          </a:bodyPr>
          <a:lstStyle/>
          <a:p>
            <a:pPr marL="0" indent="0">
              <a:spcBef>
                <a:spcPts val="0"/>
              </a:spcBef>
              <a:spcAft>
                <a:spcPts val="0"/>
              </a:spcAft>
            </a:pPr>
            <a:endParaRPr lang="ru-RU" sz="1600" dirty="0" smtClean="0"/>
          </a:p>
          <a:p>
            <a:pPr marL="0" indent="0">
              <a:spcBef>
                <a:spcPts val="0"/>
              </a:spcBef>
              <a:spcAft>
                <a:spcPts val="0"/>
              </a:spcAft>
            </a:pPr>
            <a:endParaRPr lang="ru-RU" sz="1600" dirty="0"/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500" dirty="0" smtClean="0">
                <a:solidFill>
                  <a:schemeClr val="tx1"/>
                </a:solidFill>
              </a:rPr>
              <a:t>Предъявляет</a:t>
            </a:r>
            <a:r>
              <a:rPr lang="ru-RU" sz="2500" dirty="0">
                <a:solidFill>
                  <a:schemeClr val="tx1"/>
                </a:solidFill>
              </a:rPr>
              <a:t>, прежде всего, требования к качеству воды</a:t>
            </a:r>
            <a:r>
              <a:rPr lang="ru-RU" sz="2500" dirty="0" smtClean="0">
                <a:solidFill>
                  <a:schemeClr val="tx1"/>
                </a:solidFill>
              </a:rPr>
              <a:t>.</a:t>
            </a:r>
          </a:p>
          <a:p>
            <a:endParaRPr lang="ru-RU" sz="2400" dirty="0" smtClean="0"/>
          </a:p>
          <a:p>
            <a:endParaRPr lang="ru-RU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6685830"/>
              </p:ext>
            </p:extLst>
          </p:nvPr>
        </p:nvGraphicFramePr>
        <p:xfrm>
          <a:off x="3851920" y="116632"/>
          <a:ext cx="5184576" cy="662473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40159"/>
                <a:gridCol w="2088233"/>
                <a:gridCol w="1656184"/>
              </a:tblGrid>
              <a:tr h="25840">
                <a:tc rowSpan="2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Показатели</a:t>
                      </a:r>
                      <a:endParaRPr lang="ru-RU" sz="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233" marR="27233" marT="0" marB="0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Категории водопользования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233" marR="27233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1312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tx1"/>
                          </a:solidFill>
                          <a:effectLst/>
                        </a:rPr>
                        <a:t>Для питьевого и хозяйственно-бытового  водоснабжения, а также  для водоснабжения пищевых предприятий</a:t>
                      </a:r>
                      <a:endParaRPr lang="ru-RU" sz="8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233" marR="2723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tx1"/>
                          </a:solidFill>
                          <a:effectLst/>
                        </a:rPr>
                        <a:t>Для рекреационного водопользования, а также в черте населенных мест</a:t>
                      </a:r>
                      <a:endParaRPr lang="ru-RU" sz="8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233" marR="27233" marT="0" marB="0"/>
                </a:tc>
              </a:tr>
              <a:tr h="391403">
                <a:tc rowSpan="3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Взвешенные вещества*</a:t>
                      </a:r>
                      <a:endParaRPr lang="ru-RU" sz="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233" marR="27233" marT="0" marB="0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tx1"/>
                          </a:solidFill>
                          <a:effectLst/>
                        </a:rPr>
                        <a:t>При сбросе сточных вод, производстве работ  на  водном объекте и  в  прибрежной  зоне  содержание  взвешенных веществ  в  контрольном  створе  (пункте)  не   должно увеличиваться по сравнению с  естественными  условиями более чем на:</a:t>
                      </a:r>
                      <a:endParaRPr lang="ru-RU" sz="8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233" marR="27233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9785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tx1"/>
                          </a:solidFill>
                          <a:effectLst/>
                        </a:rPr>
                        <a:t>0,25 мг/дм</a:t>
                      </a:r>
                      <a:r>
                        <a:rPr lang="ru-RU" sz="800" baseline="30000" dirty="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ru-RU" sz="8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233" marR="2723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tx1"/>
                          </a:solidFill>
                          <a:effectLst/>
                        </a:rPr>
                        <a:t>0,75 мг/дм</a:t>
                      </a:r>
                      <a:r>
                        <a:rPr lang="ru-RU" sz="800" baseline="3000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ru-RU" sz="8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233" marR="27233" marT="0" marB="0"/>
                </a:tc>
              </a:tr>
              <a:tr h="23484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tx1"/>
                          </a:solidFill>
                          <a:effectLst/>
                        </a:rPr>
                        <a:t>Для водных объектов,  содержащих  в  межень   более 30 мг/дм</a:t>
                      </a:r>
                      <a:r>
                        <a:rPr lang="ru-RU" sz="800" baseline="30000" dirty="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r>
                        <a:rPr lang="ru-RU" sz="800" dirty="0">
                          <a:solidFill>
                            <a:schemeClr val="tx1"/>
                          </a:solidFill>
                          <a:effectLst/>
                        </a:rPr>
                        <a:t>  природных  взвешенных   веществ,   допускается увеличение их содержания в воде в пределах 5%</a:t>
                      </a:r>
                      <a:endParaRPr lang="ru-RU" sz="8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233" marR="27233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3484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Плавающие примеси</a:t>
                      </a:r>
                      <a:endParaRPr lang="ru-RU" sz="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233" marR="27233" marT="0" marB="0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tx1"/>
                          </a:solidFill>
                          <a:effectLst/>
                        </a:rPr>
                        <a:t>На поверхности воды не  должны  обнаруживаться  пленки нефтепродуктов,  масел,  жиров  и   скопление   других примесей</a:t>
                      </a:r>
                      <a:endParaRPr lang="ru-RU" sz="8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233" marR="27233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8281">
                <a:tc rowSpan="2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Окраска</a:t>
                      </a:r>
                      <a:endParaRPr lang="ru-RU" sz="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233" marR="27233" marT="0" marB="0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tx1"/>
                          </a:solidFill>
                          <a:effectLst/>
                        </a:rPr>
                        <a:t>Не должна обнаруживаться в столбике:</a:t>
                      </a:r>
                      <a:endParaRPr lang="ru-RU" sz="8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233" marR="27233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828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tx1"/>
                          </a:solidFill>
                          <a:effectLst/>
                        </a:rPr>
                        <a:t>20 см</a:t>
                      </a:r>
                      <a:endParaRPr lang="ru-RU" sz="8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233" marR="2723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tx1"/>
                          </a:solidFill>
                          <a:effectLst/>
                        </a:rPr>
                        <a:t>30 см</a:t>
                      </a:r>
                      <a:endParaRPr lang="ru-RU" sz="8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233" marR="27233" marT="0" marB="0"/>
                </a:tc>
              </a:tr>
              <a:tr h="156561">
                <a:tc rowSpan="2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Запахи</a:t>
                      </a:r>
                      <a:endParaRPr lang="ru-RU" sz="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233" marR="27233" marT="0" marB="0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tx1"/>
                          </a:solidFill>
                          <a:effectLst/>
                        </a:rPr>
                        <a:t>Вода не должна приобретать запахи интенсивностью более баллов, обнаруживаемые:</a:t>
                      </a:r>
                      <a:endParaRPr lang="ru-RU" sz="8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233" marR="27233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3484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tx1"/>
                          </a:solidFill>
                          <a:effectLst/>
                        </a:rPr>
                        <a:t>Непосредственно  или  при последующем  хлорировании или других способах обработки</a:t>
                      </a:r>
                      <a:endParaRPr lang="ru-RU" sz="8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233" marR="2723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tx1"/>
                          </a:solidFill>
                          <a:effectLst/>
                        </a:rPr>
                        <a:t>Непосредственно</a:t>
                      </a:r>
                      <a:endParaRPr lang="ru-RU" sz="8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233" marR="27233" marT="0" marB="0"/>
                </a:tc>
              </a:tr>
              <a:tr h="31312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Температура</a:t>
                      </a:r>
                      <a:endParaRPr lang="ru-RU" sz="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233" marR="27233" marT="0" marB="0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tx1"/>
                          </a:solidFill>
                          <a:effectLst/>
                        </a:rPr>
                        <a:t>Летняя температура воды в  результате  сброса  сточных вод не должна повышаться более чем на 3°С по сравнению со среднемесячной  температурой  воды  самого  жаркого месяца года за последние 10 лет</a:t>
                      </a:r>
                      <a:endParaRPr lang="ru-RU" sz="8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233" marR="27233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9570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Водородный показатель (рН)</a:t>
                      </a:r>
                      <a:endParaRPr lang="ru-RU" sz="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233" marR="27233" marT="0" marB="0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tx1"/>
                          </a:solidFill>
                          <a:effectLst/>
                        </a:rPr>
                        <a:t>Не должен выходить за пределы 6,5 - 8,5</a:t>
                      </a:r>
                      <a:endParaRPr lang="ru-RU" sz="8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233" marR="27233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3484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Минерализация</a:t>
                      </a:r>
                      <a:endParaRPr lang="ru-RU" sz="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233" marR="27233" marT="0" marB="0"/>
                </a:tc>
                <a:tc gridSpan="2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tx1"/>
                          </a:solidFill>
                          <a:effectLst/>
                        </a:rPr>
                        <a:t>Не более 1000 мг/дм</a:t>
                      </a:r>
                      <a:r>
                        <a:rPr lang="ru-RU" sz="800" baseline="30000" dirty="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r>
                        <a:rPr lang="ru-RU" sz="800" dirty="0">
                          <a:solidFill>
                            <a:schemeClr val="tx1"/>
                          </a:solidFill>
                          <a:effectLst/>
                        </a:rPr>
                        <a:t>, в </a:t>
                      </a:r>
                      <a:r>
                        <a:rPr lang="ru-RU" sz="800" dirty="0" err="1">
                          <a:solidFill>
                            <a:schemeClr val="tx1"/>
                          </a:solidFill>
                          <a:effectLst/>
                        </a:rPr>
                        <a:t>т.ч</a:t>
                      </a:r>
                      <a:r>
                        <a:rPr lang="ru-RU" sz="800" dirty="0">
                          <a:solidFill>
                            <a:schemeClr val="tx1"/>
                          </a:solidFill>
                          <a:effectLst/>
                        </a:rPr>
                        <a:t>: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tx1"/>
                          </a:solidFill>
                          <a:effectLst/>
                        </a:rPr>
                        <a:t>хлоридов - 350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tx1"/>
                          </a:solidFill>
                          <a:effectLst/>
                        </a:rPr>
                        <a:t>сульфатов - 500 мг/дм</a:t>
                      </a:r>
                      <a:r>
                        <a:rPr lang="ru-RU" sz="800" baseline="30000" dirty="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ru-RU" sz="8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233" marR="27233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9570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Растворенный кислород</a:t>
                      </a:r>
                      <a:endParaRPr lang="ru-RU" sz="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233" marR="27233" marT="0" marB="0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tx1"/>
                          </a:solidFill>
                          <a:effectLst/>
                        </a:rPr>
                        <a:t>Не должен быть менее 4 мг/дм</a:t>
                      </a:r>
                      <a:r>
                        <a:rPr lang="ru-RU" sz="800" baseline="30000" dirty="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r>
                        <a:rPr lang="ru-RU" sz="800" dirty="0">
                          <a:solidFill>
                            <a:schemeClr val="tx1"/>
                          </a:solidFill>
                          <a:effectLst/>
                        </a:rPr>
                        <a:t> в любой период  года,  в пробе, отобранной до 12 часов дня</a:t>
                      </a:r>
                      <a:endParaRPr lang="ru-RU" sz="8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233" marR="27233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8281">
                <a:tc rowSpan="2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Биохимическое потребление кислорода (БПК</a:t>
                      </a:r>
                      <a:r>
                        <a:rPr lang="ru-RU" sz="800" baseline="-25000" dirty="0">
                          <a:effectLst/>
                        </a:rPr>
                        <a:t>5</a:t>
                      </a:r>
                      <a:r>
                        <a:rPr lang="ru-RU" sz="800" dirty="0">
                          <a:effectLst/>
                        </a:rPr>
                        <a:t>)</a:t>
                      </a:r>
                      <a:endParaRPr lang="ru-RU" sz="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233" marR="27233" marT="0" marB="0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tx1"/>
                          </a:solidFill>
                          <a:effectLst/>
                        </a:rPr>
                        <a:t>Не должно превышать при температуре 20°С:</a:t>
                      </a:r>
                      <a:endParaRPr lang="ru-RU" sz="8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233" marR="27233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1527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tx1"/>
                          </a:solidFill>
                          <a:effectLst/>
                        </a:rPr>
                        <a:t>2 мг О</a:t>
                      </a:r>
                      <a:r>
                        <a:rPr lang="ru-RU" sz="800" baseline="-25000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r>
                        <a:rPr lang="ru-RU" sz="800" dirty="0">
                          <a:solidFill>
                            <a:schemeClr val="tx1"/>
                          </a:solidFill>
                          <a:effectLst/>
                        </a:rPr>
                        <a:t>/</a:t>
                      </a:r>
                      <a:r>
                        <a:rPr lang="ru-RU" sz="800" dirty="0" err="1">
                          <a:solidFill>
                            <a:schemeClr val="tx1"/>
                          </a:solidFill>
                          <a:effectLst/>
                        </a:rPr>
                        <a:t>дм</a:t>
                      </a:r>
                      <a:r>
                        <a:rPr lang="ru-RU" sz="800" baseline="30000" dirty="0" err="1">
                          <a:solidFill>
                            <a:schemeClr val="tx1"/>
                          </a:solidFill>
                          <a:effectLst/>
                        </a:rPr>
                        <a:t>З</a:t>
                      </a:r>
                      <a:endParaRPr lang="ru-RU" sz="8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233" marR="2723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tx1"/>
                          </a:solidFill>
                          <a:effectLst/>
                        </a:rPr>
                        <a:t>4 мг О</a:t>
                      </a:r>
                      <a:r>
                        <a:rPr lang="ru-RU" sz="800" baseline="-2500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r>
                        <a:rPr lang="ru-RU" sz="800">
                          <a:solidFill>
                            <a:schemeClr val="tx1"/>
                          </a:solidFill>
                          <a:effectLst/>
                        </a:rPr>
                        <a:t>/дм</a:t>
                      </a:r>
                      <a:r>
                        <a:rPr lang="ru-RU" sz="800" baseline="30000">
                          <a:solidFill>
                            <a:schemeClr val="tx1"/>
                          </a:solidFill>
                          <a:effectLst/>
                        </a:rPr>
                        <a:t>З</a:t>
                      </a:r>
                      <a:endParaRPr lang="ru-RU" sz="8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233" marR="27233" marT="0" marB="0"/>
                </a:tc>
              </a:tr>
              <a:tr h="78281"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Химическое  потребление  кислорода (бихроматная окисляемость), ХПК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233" marR="27233" marT="0" marB="0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tx1"/>
                          </a:solidFill>
                          <a:effectLst/>
                        </a:rPr>
                        <a:t>Не должно превышать:</a:t>
                      </a:r>
                      <a:endParaRPr lang="ru-RU" sz="8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233" marR="27233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6930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tx1"/>
                          </a:solidFill>
                          <a:effectLst/>
                        </a:rPr>
                        <a:t>15 мг О</a:t>
                      </a:r>
                      <a:r>
                        <a:rPr lang="ru-RU" sz="800" baseline="-25000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r>
                        <a:rPr lang="ru-RU" sz="800" dirty="0">
                          <a:solidFill>
                            <a:schemeClr val="tx1"/>
                          </a:solidFill>
                          <a:effectLst/>
                        </a:rPr>
                        <a:t>/дм</a:t>
                      </a:r>
                      <a:r>
                        <a:rPr lang="ru-RU" sz="800" baseline="30000" dirty="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ru-RU" sz="8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233" marR="2723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tx1"/>
                          </a:solidFill>
                          <a:effectLst/>
                        </a:rPr>
                        <a:t>30 мг О</a:t>
                      </a:r>
                      <a:r>
                        <a:rPr lang="ru-RU" sz="800" baseline="-25000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r>
                        <a:rPr lang="ru-RU" sz="800" dirty="0">
                          <a:solidFill>
                            <a:schemeClr val="tx1"/>
                          </a:solidFill>
                          <a:effectLst/>
                        </a:rPr>
                        <a:t>/дм</a:t>
                      </a:r>
                      <a:r>
                        <a:rPr lang="ru-RU" sz="800" baseline="30000" dirty="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ru-RU" sz="8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233" marR="27233" marT="0" marB="0"/>
                </a:tc>
              </a:tr>
              <a:tr h="15656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Химические вещества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233" marR="27233" marT="0" marB="0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tx1"/>
                          </a:solidFill>
                          <a:effectLst/>
                        </a:rPr>
                        <a:t>Не должны содержаться в воде водных объектов в концентрациях, превышающих ПДК или ОДУ</a:t>
                      </a:r>
                      <a:endParaRPr lang="ru-RU" sz="8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233" marR="27233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9570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Возбудители кишечных инфекций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233" marR="27233" marT="0" marB="0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tx1"/>
                          </a:solidFill>
                          <a:effectLst/>
                        </a:rPr>
                        <a:t>Вода не должна содержать возбудителей кишечных инфекций</a:t>
                      </a:r>
                      <a:endParaRPr lang="ru-RU" sz="8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233" marR="27233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8925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Жизнеспособные яйца гельминтов, жизнеспособ-ные цисты патогенных кишечных простейших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233" marR="27233" marT="0" marB="0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tx1"/>
                          </a:solidFill>
                          <a:effectLst/>
                        </a:rPr>
                        <a:t>Не должны содержаться в 25 л воды</a:t>
                      </a:r>
                      <a:endParaRPr lang="ru-RU" sz="8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233" marR="27233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9355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Термотолерантные колиформные  бактерии**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233" marR="2723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tx1"/>
                          </a:solidFill>
                          <a:effectLst/>
                        </a:rPr>
                        <a:t>Не более 100 КОЕ/100 мл**</a:t>
                      </a:r>
                      <a:endParaRPr lang="ru-RU" sz="8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233" marR="2723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tx1"/>
                          </a:solidFill>
                          <a:effectLst/>
                        </a:rPr>
                        <a:t>Не более 100 КОЕ/100 мл</a:t>
                      </a:r>
                      <a:endParaRPr lang="ru-RU" sz="8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233" marR="27233" marT="0" marB="0"/>
                </a:tc>
              </a:tr>
              <a:tr h="78281">
                <a:tc rowSpan="2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Общие колиформные  бактерии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233" marR="27233" marT="0" marB="0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tx1"/>
                          </a:solidFill>
                          <a:effectLst/>
                        </a:rPr>
                        <a:t>Не более:</a:t>
                      </a:r>
                      <a:endParaRPr lang="ru-RU" sz="8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233" marR="27233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1742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tx1"/>
                          </a:solidFill>
                          <a:effectLst/>
                        </a:rPr>
                        <a:t>1000 KOE/100 мл**</a:t>
                      </a:r>
                      <a:endParaRPr lang="ru-RU" sz="8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233" marR="2723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tx1"/>
                          </a:solidFill>
                          <a:effectLst/>
                        </a:rPr>
                        <a:t>500КОЕ/100мл</a:t>
                      </a:r>
                      <a:endParaRPr lang="ru-RU" sz="8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233" marR="27233" marT="0" marB="0"/>
                </a:tc>
              </a:tr>
              <a:tr h="78281">
                <a:tc rowSpan="2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Колифаги**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233" marR="27233" marT="0" marB="0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tx1"/>
                          </a:solidFill>
                          <a:effectLst/>
                        </a:rPr>
                        <a:t>Не более:</a:t>
                      </a:r>
                      <a:endParaRPr lang="ru-RU" sz="8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233" marR="27233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828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tx1"/>
                          </a:solidFill>
                          <a:effectLst/>
                        </a:rPr>
                        <a:t>10 БОЕ/100 мл**</a:t>
                      </a:r>
                      <a:endParaRPr lang="ru-RU" sz="8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233" marR="2723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tx1"/>
                          </a:solidFill>
                          <a:effectLst/>
                        </a:rPr>
                        <a:t>10 БОЕ/100 мл</a:t>
                      </a:r>
                      <a:endParaRPr lang="ru-RU" sz="8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233" marR="27233" marT="0" marB="0"/>
                </a:tc>
              </a:tr>
              <a:tr h="33006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Суммарная объемная актив-</a:t>
                      </a:r>
                      <a:r>
                        <a:rPr lang="ru-RU" sz="800" dirty="0" err="1">
                          <a:effectLst/>
                        </a:rPr>
                        <a:t>ность</a:t>
                      </a:r>
                      <a:r>
                        <a:rPr lang="ru-RU" sz="800" dirty="0">
                          <a:effectLst/>
                        </a:rPr>
                        <a:t> радионуклидов </a:t>
                      </a:r>
                      <a:endParaRPr lang="ru-RU" sz="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233" marR="27233" marT="0" marB="0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tx1"/>
                          </a:solidFill>
                          <a:effectLst/>
                        </a:rPr>
                        <a:t>Сумма (</a:t>
                      </a:r>
                      <a:r>
                        <a:rPr lang="ru-RU" sz="800" dirty="0" err="1">
                          <a:solidFill>
                            <a:schemeClr val="tx1"/>
                          </a:solidFill>
                          <a:effectLst/>
                        </a:rPr>
                        <a:t>Ai</a:t>
                      </a:r>
                      <a:r>
                        <a:rPr lang="ru-RU" sz="800" dirty="0">
                          <a:solidFill>
                            <a:schemeClr val="tx1"/>
                          </a:solidFill>
                          <a:effectLst/>
                        </a:rPr>
                        <a:t> / </a:t>
                      </a:r>
                      <a:r>
                        <a:rPr lang="ru-RU" sz="800" dirty="0" err="1">
                          <a:solidFill>
                            <a:schemeClr val="tx1"/>
                          </a:solidFill>
                          <a:effectLst/>
                        </a:rPr>
                        <a:t>YBi</a:t>
                      </a:r>
                      <a:r>
                        <a:rPr lang="ru-RU" sz="800" dirty="0">
                          <a:solidFill>
                            <a:schemeClr val="tx1"/>
                          </a:solidFill>
                          <a:effectLst/>
                        </a:rPr>
                        <a:t>) &lt;= 1</a:t>
                      </a:r>
                      <a:endParaRPr lang="ru-RU" sz="8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233" marR="27233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2924944"/>
            <a:ext cx="3528392" cy="2350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64660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764704"/>
            <a:ext cx="3636085" cy="1258493"/>
          </a:xfrm>
        </p:spPr>
        <p:txBody>
          <a:bodyPr/>
          <a:lstStyle/>
          <a:p>
            <a:r>
              <a:rPr lang="ru-RU" sz="2400" dirty="0">
                <a:solidFill>
                  <a:schemeClr val="tx1"/>
                </a:solidFill>
              </a:rPr>
              <a:t>Водопотребление с возвратом воды в водные объекты (водоотведение)</a:t>
            </a:r>
            <a:r>
              <a:rPr lang="ru-RU" sz="2000" dirty="0"/>
              <a:t>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860032" y="548680"/>
            <a:ext cx="4032448" cy="5832648"/>
          </a:xfrm>
        </p:spPr>
        <p:txBody>
          <a:bodyPr>
            <a:normAutofit fontScale="77500" lnSpcReduction="20000"/>
          </a:bodyPr>
          <a:lstStyle/>
          <a:p>
            <a:pPr algn="just"/>
            <a:endParaRPr lang="ru-RU" dirty="0"/>
          </a:p>
          <a:p>
            <a:pPr algn="just"/>
            <a:r>
              <a:rPr lang="ru-RU" dirty="0" smtClean="0">
                <a:solidFill>
                  <a:schemeClr val="tx1"/>
                </a:solidFill>
              </a:rPr>
              <a:t>Предполагает определенный баланс между экономически обусловленным стремлением полностью или частично переложить издержки по очистке отводимой (сточной) воды на природную среду, и экологическим интересом сохранения среды в состоянии, пригодном для дальнейшего пользования. Возможности данного баланса определяются </a:t>
            </a:r>
            <a:r>
              <a:rPr lang="ru-RU" dirty="0" err="1" smtClean="0">
                <a:solidFill>
                  <a:schemeClr val="tx1"/>
                </a:solidFill>
              </a:rPr>
              <a:t>самоочищающей</a:t>
            </a:r>
            <a:r>
              <a:rPr lang="ru-RU" dirty="0" smtClean="0">
                <a:solidFill>
                  <a:schemeClr val="tx1"/>
                </a:solidFill>
              </a:rPr>
              <a:t> способностью водных объектов.</a:t>
            </a:r>
          </a:p>
          <a:p>
            <a:pPr algn="just"/>
            <a:r>
              <a:rPr lang="ru-RU" dirty="0" err="1">
                <a:solidFill>
                  <a:schemeClr val="tx1"/>
                </a:solidFill>
              </a:rPr>
              <a:t>Самоочищающая</a:t>
            </a:r>
            <a:r>
              <a:rPr lang="ru-RU" dirty="0">
                <a:solidFill>
                  <a:schemeClr val="tx1"/>
                </a:solidFill>
              </a:rPr>
              <a:t> способность водных объектов зависит от запаса растворенного кислорода, гидродинамических и биохимических процессов, солнечной радиации, жизнедеятельности растительных и животных организмов и др. Эти процессы интенсифицируются летом, замедляются зимой и зависят от кратности разбавления сточных вод. 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55576" y="2924944"/>
            <a:ext cx="3388660" cy="213951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173078"/>
            <a:ext cx="4320480" cy="323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29488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476672"/>
            <a:ext cx="7848872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i="1" dirty="0"/>
              <a:t>Требования к условиям отведения сточных вод в водные объекты определяются</a:t>
            </a:r>
            <a:r>
              <a:rPr lang="ru-RU" sz="1600" b="1" dirty="0"/>
              <a:t> </a:t>
            </a:r>
            <a:r>
              <a:rPr lang="ru-RU" sz="1600" dirty="0"/>
              <a:t>согласно СанПиН 4630–88 «Санитарные правила и нормы охраны поверхностных вод от загрязнения</a:t>
            </a:r>
            <a:r>
              <a:rPr lang="ru-RU" sz="1600" dirty="0" smtClean="0"/>
              <a:t>». </a:t>
            </a:r>
            <a:r>
              <a:rPr lang="ru-RU" sz="1600" dirty="0"/>
              <a:t>Место выпуска сточных вод должно быть расположено ниже по течению реки от границы населенного пункта и всех мест водопользования населения с учетом возможности обратного течения при нагонных ветрах. </a:t>
            </a:r>
            <a:endParaRPr lang="ru-RU" sz="1600" dirty="0" smtClean="0"/>
          </a:p>
          <a:p>
            <a:pPr algn="just"/>
            <a:r>
              <a:rPr lang="ru-RU" sz="1600" dirty="0" smtClean="0"/>
              <a:t>Место </a:t>
            </a:r>
            <a:r>
              <a:rPr lang="ru-RU" sz="1600" dirty="0"/>
              <a:t>выпуска сточных вод в непроточные и малопроточные водоемы (озера, водохранилища и др.) должно определяться с учетом санитарных, метеорологических и гидрологических (включая возможность обратных течений при резкой смене режима гидроэлектростанций, работающих в переменном режиме) с целью исключения отрицательного влияния выпуска сточных вод на условия водопользования населения. Условия отведения сточных вод в водные объекты определяются с учетом:</a:t>
            </a:r>
          </a:p>
          <a:p>
            <a:pPr algn="just"/>
            <a:r>
              <a:rPr lang="ru-RU" sz="1600" dirty="0"/>
              <a:t>– степени возможного смешения и разбавления сточных вод водой водного объекта на участке от места выпуска сточных вод до расчетных (контрольных) створов ближайших пунктов хозяйственно-питьевого, культурно-бытового водопользования населения;</a:t>
            </a:r>
          </a:p>
          <a:p>
            <a:pPr algn="just"/>
            <a:r>
              <a:rPr lang="ru-RU" sz="1600" dirty="0"/>
              <a:t>– фонового качества воды водного объекта выше места рассматриваемого выпуска сточных вод по анализам не более двухлетней давности; при наличии других (существующих и (или) проектируемых) выпусков сточных вод между рассматриваемым и ближайшим пунктом водопользования в качестве фонового применяется уровень загрязнения воды водного объекта с учетом вклада указанных выпусков сточных вод;</a:t>
            </a:r>
          </a:p>
          <a:p>
            <a:pPr algn="just"/>
            <a:r>
              <a:rPr lang="ru-RU" sz="1600" dirty="0"/>
              <a:t>– нормативов качества воды водных объектов, согласно ГН </a:t>
            </a:r>
            <a:r>
              <a:rPr lang="ru-RU" sz="1600" dirty="0" smtClean="0"/>
              <a:t>2.1.5.1315-03, </a:t>
            </a:r>
            <a:r>
              <a:rPr lang="ru-RU" sz="1600" dirty="0"/>
              <a:t>применительно к виду водопользования.</a:t>
            </a:r>
          </a:p>
        </p:txBody>
      </p:sp>
    </p:spTree>
    <p:extLst>
      <p:ext uri="{BB962C8B-B14F-4D97-AF65-F5344CB8AC3E}">
        <p14:creationId xmlns:p14="http://schemas.microsoft.com/office/powerpoint/2010/main" val="174575047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3033014"/>
          </a:xfrm>
        </p:spPr>
        <p:txBody>
          <a:bodyPr>
            <a:noAutofit/>
          </a:bodyPr>
          <a:lstStyle/>
          <a:p>
            <a:r>
              <a:rPr lang="ru-RU" sz="4000" dirty="0" smtClean="0">
                <a:solidFill>
                  <a:schemeClr val="tx1"/>
                </a:solidFill>
                <a:effectLst/>
              </a:rPr>
              <a:t>5. БИОТА КАК ФАКТОР ХОЗЯЙСТВЕННОЙ ДЕЯТЕЛЬНОСТИ</a:t>
            </a:r>
            <a:endParaRPr lang="ru-RU" sz="4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807322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3636085" cy="792087"/>
          </a:xfrm>
        </p:spPr>
        <p:txBody>
          <a:bodyPr/>
          <a:lstStyle/>
          <a:p>
            <a:r>
              <a:rPr lang="ru-RU" sz="2400" dirty="0" err="1">
                <a:solidFill>
                  <a:schemeClr val="tx1"/>
                </a:solidFill>
              </a:rPr>
              <a:t>Фитомасса</a:t>
            </a:r>
            <a:r>
              <a:rPr lang="ru-RU" sz="2400" dirty="0">
                <a:solidFill>
                  <a:schemeClr val="tx1"/>
                </a:solidFill>
              </a:rPr>
              <a:t> и </a:t>
            </a:r>
            <a:r>
              <a:rPr lang="ru-RU" sz="2400" dirty="0" err="1">
                <a:solidFill>
                  <a:schemeClr val="tx1"/>
                </a:solidFill>
              </a:rPr>
              <a:t>биопродуктивность</a:t>
            </a:r>
            <a:endParaRPr lang="ru-RU" sz="2400" dirty="0">
              <a:solidFill>
                <a:schemeClr val="tx1"/>
              </a:solidFill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36991999"/>
              </p:ext>
            </p:extLst>
          </p:nvPr>
        </p:nvGraphicFramePr>
        <p:xfrm>
          <a:off x="4594225" y="2348880"/>
          <a:ext cx="4370388" cy="333037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052999"/>
                <a:gridCol w="993100"/>
                <a:gridCol w="1324289"/>
              </a:tblGrid>
              <a:tr h="65297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Тип растительности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685" marR="1868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Фитомасса т/га;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685" marR="1868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Продуктивность (т/га в год)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685" marR="18685" marT="0" marB="0"/>
                </a:tc>
              </a:tr>
              <a:tr h="33023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Арктические тундры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685" marR="1868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6—13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685" marR="1868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1,5 —3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685" marR="18685" marT="0" marB="0"/>
                </a:tc>
              </a:tr>
              <a:tr h="33023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Субарктические тундры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685" marR="1868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20 — 24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685" marR="1868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2,2 – 3,2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685" marR="18685" marT="0" marB="0"/>
                </a:tc>
              </a:tr>
              <a:tr h="33023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490855" algn="l"/>
                        </a:tabLst>
                      </a:pPr>
                      <a:r>
                        <a:rPr lang="ru-RU" sz="1200">
                          <a:effectLst/>
                        </a:rPr>
                        <a:t>Лесотундры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685" marR="1868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35 —85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685" marR="1868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4—4,6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685" marR="18685" marT="0" marB="0"/>
                </a:tc>
              </a:tr>
              <a:tr h="33023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Северная и средняя тайга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685" marR="1868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60 — 236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685" marR="1868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4 — 6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685" marR="18685" marT="0" marB="0"/>
                </a:tc>
              </a:tr>
              <a:tr h="33023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Широколиственные леса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685" marR="1868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230 — 324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685" marR="1868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9 - 13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685" marR="18685" marT="0" marB="0"/>
                </a:tc>
              </a:tr>
              <a:tr h="33023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Степи луговые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685" marR="1868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14—20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685" marR="1868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14 — 20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685" marR="18685" marT="0" marB="0"/>
                </a:tc>
              </a:tr>
              <a:tr h="33023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502920" algn="l"/>
                          <a:tab pos="1530350" algn="l"/>
                        </a:tabLst>
                      </a:pPr>
                      <a:r>
                        <a:rPr lang="ru-RU" sz="1200">
                          <a:effectLst/>
                        </a:rPr>
                        <a:t>Степи сухие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685" marR="1868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9—</a:t>
                      </a:r>
                      <a:r>
                        <a:rPr lang="en-US" sz="1200">
                          <a:effectLst/>
                        </a:rPr>
                        <a:t>15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685" marR="1868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8,5 —14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685" marR="18685" marT="0" marB="0"/>
                </a:tc>
              </a:tr>
              <a:tr h="34774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Влажные субтропические леса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685" marR="1868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420 — 430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685" marR="1868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24,5-30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8685" marR="18685" marT="0" marB="0"/>
                </a:tc>
              </a:tr>
            </a:tbl>
          </a:graphicData>
        </a:graphic>
      </p:graphicFrame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23528" y="1196752"/>
            <a:ext cx="3748700" cy="5184576"/>
          </a:xfrm>
        </p:spPr>
        <p:txBody>
          <a:bodyPr>
            <a:normAutofit fontScale="85000" lnSpcReduction="20000"/>
          </a:bodyPr>
          <a:lstStyle/>
          <a:p>
            <a:pPr algn="just"/>
            <a:r>
              <a:rPr lang="ru-RU" sz="1500" dirty="0">
                <a:solidFill>
                  <a:schemeClr val="tx1"/>
                </a:solidFill>
              </a:rPr>
              <a:t>Продукция и свойства биотических компонентов ландшафтов широко используются в хозяйственной деятельности и влияют на нее. Поэтому они тоже могут быть предметами инженерно-географических изысканий. Знание зонального типа растительности позволяет получить общие представления о зональных природных условиях ее произрастания, а также показателях </a:t>
            </a:r>
            <a:r>
              <a:rPr lang="ru-RU" sz="1500" dirty="0" err="1">
                <a:solidFill>
                  <a:schemeClr val="tx1"/>
                </a:solidFill>
              </a:rPr>
              <a:t>биоресурсного</a:t>
            </a:r>
            <a:r>
              <a:rPr lang="ru-RU" sz="1500" dirty="0">
                <a:solidFill>
                  <a:schemeClr val="tx1"/>
                </a:solidFill>
              </a:rPr>
              <a:t> потенциала территории — </a:t>
            </a:r>
            <a:r>
              <a:rPr lang="ru-RU" sz="1500" dirty="0" err="1">
                <a:solidFill>
                  <a:schemeClr val="tx1"/>
                </a:solidFill>
              </a:rPr>
              <a:t>фитомассе</a:t>
            </a:r>
            <a:r>
              <a:rPr lang="ru-RU" sz="1500" dirty="0">
                <a:solidFill>
                  <a:schemeClr val="tx1"/>
                </a:solidFill>
              </a:rPr>
              <a:t> и </a:t>
            </a:r>
            <a:r>
              <a:rPr lang="ru-RU" sz="1500" dirty="0" smtClean="0">
                <a:solidFill>
                  <a:schemeClr val="tx1"/>
                </a:solidFill>
              </a:rPr>
              <a:t>продуктивности.</a:t>
            </a:r>
          </a:p>
          <a:p>
            <a:pPr algn="just"/>
            <a:r>
              <a:rPr lang="ru-RU" sz="1500" dirty="0">
                <a:solidFill>
                  <a:schemeClr val="tx1"/>
                </a:solidFill>
              </a:rPr>
              <a:t>Растительные сообщества с азональным характером распространения обычно отражают геолого-геоморфологические условия мест произрастания. Так, сосновые леса обычно получают распространение на песках различного генезиса и приуроченных к ним бедных почвах; </a:t>
            </a:r>
            <a:r>
              <a:rPr lang="ru-RU" sz="1500" dirty="0" err="1">
                <a:solidFill>
                  <a:schemeClr val="tx1"/>
                </a:solidFill>
              </a:rPr>
              <a:t>черноольшаники</a:t>
            </a:r>
            <a:r>
              <a:rPr lang="ru-RU" sz="1500" dirty="0">
                <a:solidFill>
                  <a:schemeClr val="tx1"/>
                </a:solidFill>
              </a:rPr>
              <a:t> и ивняки при близком к поверхности залегании грунтовых вод и на глеевых почвах.</a:t>
            </a:r>
          </a:p>
          <a:p>
            <a:pPr algn="just"/>
            <a:r>
              <a:rPr lang="ru-RU" sz="1500" dirty="0">
                <a:solidFill>
                  <a:schemeClr val="tx1"/>
                </a:solidFill>
              </a:rPr>
              <a:t>Большая часть территории России в относится к лесной зоне, поэтому основной естественный биотический ресурс России — лес. Лес может изучаться в целях оценки запасов и качества древесины, оптимизации лесопользования, </a:t>
            </a:r>
            <a:r>
              <a:rPr lang="ru-RU" sz="1500" dirty="0" err="1">
                <a:solidFill>
                  <a:schemeClr val="tx1"/>
                </a:solidFill>
              </a:rPr>
              <a:t>лесовосстановления</a:t>
            </a:r>
            <a:r>
              <a:rPr lang="ru-RU" sz="1500" dirty="0">
                <a:solidFill>
                  <a:schemeClr val="tx1"/>
                </a:solidFill>
              </a:rPr>
              <a:t> и охраны, использования его защитных и мелиоративных свойств по отношению к другим компонентам природы и хозяйственной деятельности. </a:t>
            </a:r>
          </a:p>
          <a:p>
            <a:endParaRPr lang="ru-RU" dirty="0"/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4499992" y="746120"/>
            <a:ext cx="4176464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03238" algn="l"/>
                <a:tab pos="1530350" algn="l"/>
              </a:tabLst>
            </a:pP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Фитомасса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и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биопродуктивность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некоторых зональных типов растительности на территории России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03238" algn="l"/>
                <a:tab pos="1530350" algn="l"/>
              </a:tabLst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92254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1" y="476672"/>
            <a:ext cx="2448271" cy="1296145"/>
          </a:xfrm>
        </p:spPr>
        <p:txBody>
          <a:bodyPr/>
          <a:lstStyle/>
          <a:p>
            <a:r>
              <a:rPr lang="ru-RU" sz="2000" dirty="0">
                <a:solidFill>
                  <a:schemeClr val="tx1"/>
                </a:solidFill>
              </a:rPr>
              <a:t>Ландшафтные условия мест произрастания лесов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23928" y="404664"/>
            <a:ext cx="4968551" cy="6120680"/>
          </a:xfrm>
        </p:spPr>
        <p:txBody>
          <a:bodyPr/>
          <a:lstStyle/>
          <a:p>
            <a:r>
              <a:rPr lang="ru-RU" dirty="0"/>
              <a:t>Условия произрастания таежных и северо-лесостепных типов леса и возможные их хозяйственные </a:t>
            </a:r>
            <a:r>
              <a:rPr lang="ru-RU" dirty="0" smtClean="0"/>
              <a:t>трансформации</a:t>
            </a:r>
          </a:p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512" y="1772816"/>
            <a:ext cx="3096344" cy="4536504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ru-RU" dirty="0">
                <a:solidFill>
                  <a:schemeClr val="tx1"/>
                </a:solidFill>
              </a:rPr>
              <a:t>Особенности растительного покрова определяются комплексом ландшафтных условий. Ландшафтные условия местопроизрастания лесов могут характеризовать тип леса, его сложность, бонитет и другие свойства и параметры. Учение о типах лесов в связи с условиями местопроизрастания разработано Г.Ф. Морозовым на базе представлений В.В</a:t>
            </a:r>
            <a:r>
              <a:rPr lang="ru-RU" dirty="0" smtClean="0">
                <a:solidFill>
                  <a:schemeClr val="tx1"/>
                </a:solidFill>
              </a:rPr>
              <a:t>. Докучаева </a:t>
            </a:r>
            <a:r>
              <a:rPr lang="ru-RU" dirty="0">
                <a:solidFill>
                  <a:schemeClr val="tx1"/>
                </a:solidFill>
              </a:rPr>
              <a:t>о тесной взаимообусловленности свойств компонентов в ландшафтах. На практике типы леса определяются по растениям, хорошо индицирующим условия местообитания. Название типа леса дается по преобладающей древесной породе и травяному покрову. Под влиянием хозяйственной деятельности типы лесов и другой растительности меняются. 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7726722"/>
              </p:ext>
            </p:extLst>
          </p:nvPr>
        </p:nvGraphicFramePr>
        <p:xfrm>
          <a:off x="3419872" y="152877"/>
          <a:ext cx="5616624" cy="656106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36104"/>
                <a:gridCol w="1152128"/>
                <a:gridCol w="1080120"/>
                <a:gridCol w="1452161"/>
                <a:gridCol w="385043"/>
                <a:gridCol w="611068"/>
              </a:tblGrid>
              <a:tr h="31814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Типы  леса</a:t>
                      </a:r>
                      <a:endParaRPr lang="ru-RU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8100" marR="810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Рельеф и место</a:t>
                      </a:r>
                      <a:r>
                        <a:rPr lang="en-US" sz="900" dirty="0">
                          <a:effectLst/>
                        </a:rPr>
                        <a:t>-</a:t>
                      </a:r>
                      <a:r>
                        <a:rPr lang="ru-RU" sz="900" dirty="0">
                          <a:effectLst/>
                        </a:rPr>
                        <a:t>положения</a:t>
                      </a:r>
                      <a:endParaRPr lang="ru-RU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8100" marR="810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Почвы и увлажнение</a:t>
                      </a:r>
                      <a:endParaRPr lang="ru-RU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8100" marR="810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Напочвенный покров</a:t>
                      </a:r>
                      <a:endParaRPr lang="ru-RU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8100" marR="810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Бони-тет леса</a:t>
                      </a:r>
                      <a:endParaRPr lang="ru-RU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8100" marR="810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Угодья, их </a:t>
                      </a:r>
                      <a:r>
                        <a:rPr lang="ru-RU" sz="900" dirty="0" smtClean="0">
                          <a:effectLst/>
                        </a:rPr>
                        <a:t>трансформация</a:t>
                      </a:r>
                      <a:endParaRPr lang="ru-RU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8100" marR="8100" marT="0" marB="0"/>
                </a:tc>
              </a:tr>
              <a:tr h="65103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Сосняк </a:t>
                      </a:r>
                      <a:r>
                        <a:rPr lang="ru-RU" sz="900" dirty="0" smtClean="0">
                          <a:effectLst/>
                        </a:rPr>
                        <a:t>лишайниковый</a:t>
                      </a:r>
                      <a:endParaRPr lang="ru-RU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8100" marR="810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Вершины </a:t>
                      </a:r>
                      <a:r>
                        <a:rPr lang="ru-RU" sz="900" dirty="0" err="1">
                          <a:effectLst/>
                        </a:rPr>
                        <a:t>всхолмлений</a:t>
                      </a:r>
                      <a:r>
                        <a:rPr lang="ru-RU" sz="900" dirty="0">
                          <a:effectLst/>
                        </a:rPr>
                        <a:t> на водоразделах, верхние части склонов, по дюнам</a:t>
                      </a:r>
                      <a:endParaRPr lang="ru-RU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8100" marR="810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Сухие песчаные оподзоленные, иногда слабо развитые на песках.</a:t>
                      </a:r>
                      <a:endParaRPr lang="ru-RU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8100" marR="810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Лишайники — кладония лесная, олений мох; травы — ястребинка волосистая, кошачьи лапки, вереск, мох </a:t>
                      </a:r>
                      <a:r>
                        <a:rPr lang="ru-RU" sz="900" dirty="0" err="1">
                          <a:effectLst/>
                        </a:rPr>
                        <a:t>Шребера</a:t>
                      </a:r>
                      <a:endParaRPr lang="ru-RU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8100" marR="810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V</a:t>
                      </a:r>
                      <a:endParaRPr lang="ru-RU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8100" marR="810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Лес</a:t>
                      </a:r>
                      <a:endParaRPr lang="ru-RU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8100" marR="8100" marT="0" marB="0"/>
                </a:tc>
              </a:tr>
              <a:tr h="55802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Березняк, Сосняк вересковый.</a:t>
                      </a:r>
                      <a:endParaRPr lang="ru-RU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8100" marR="810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Повышения платообразные, всхолмлен., верхние части склонов</a:t>
                      </a:r>
                      <a:endParaRPr lang="ru-RU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8100" marR="810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Сухие и суховатые песчаные, слабоподзолистые на песках, иногда на элювии морены</a:t>
                      </a:r>
                      <a:endParaRPr lang="ru-RU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8100" marR="810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Вереск, </a:t>
                      </a:r>
                      <a:r>
                        <a:rPr lang="ru-RU" sz="900" dirty="0" err="1">
                          <a:effectLst/>
                        </a:rPr>
                        <a:t>чебрец</a:t>
                      </a:r>
                      <a:r>
                        <a:rPr lang="ru-RU" sz="900" dirty="0">
                          <a:effectLst/>
                        </a:rPr>
                        <a:t>, кошачьи лапки, мхи </a:t>
                      </a:r>
                      <a:r>
                        <a:rPr lang="ru-RU" sz="900" dirty="0" err="1">
                          <a:effectLst/>
                        </a:rPr>
                        <a:t>Шребера</a:t>
                      </a:r>
                      <a:r>
                        <a:rPr lang="ru-RU" sz="900" dirty="0">
                          <a:effectLst/>
                        </a:rPr>
                        <a:t> и </a:t>
                      </a:r>
                      <a:r>
                        <a:rPr lang="ru-RU" sz="900" dirty="0" err="1">
                          <a:effectLst/>
                        </a:rPr>
                        <a:t>дикранум</a:t>
                      </a:r>
                      <a:r>
                        <a:rPr lang="ru-RU" sz="900" dirty="0">
                          <a:effectLst/>
                        </a:rPr>
                        <a:t>; полевица обыкновенная, белоус</a:t>
                      </a:r>
                      <a:endParaRPr lang="ru-RU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8100" marR="810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IV</a:t>
                      </a:r>
                      <a:endParaRPr lang="ru-RU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8100" marR="810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Лес</a:t>
                      </a:r>
                      <a:endParaRPr lang="ru-RU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8100" marR="8100" marT="0" marB="0"/>
                </a:tc>
              </a:tr>
              <a:tr h="72837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Березняк, сосняк, ельник, осинник брусничные.</a:t>
                      </a:r>
                      <a:endParaRPr lang="ru-RU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8100" marR="810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Повышенные платообразные водоразделы, </a:t>
                      </a:r>
                      <a:r>
                        <a:rPr lang="ru-RU" sz="900" dirty="0" smtClean="0">
                          <a:effectLst/>
                        </a:rPr>
                        <a:t>суховатые </a:t>
                      </a:r>
                      <a:r>
                        <a:rPr lang="ru-RU" sz="900" dirty="0">
                          <a:effectLst/>
                        </a:rPr>
                        <a:t>и свежие склоны</a:t>
                      </a:r>
                      <a:endParaRPr lang="ru-RU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8100" marR="810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Свежие и суховато- свежие слабо-подзолистые </a:t>
                      </a:r>
                      <a:r>
                        <a:rPr lang="ru-RU" sz="900" dirty="0" err="1">
                          <a:effectLst/>
                        </a:rPr>
                        <a:t>песча-ные</a:t>
                      </a:r>
                      <a:r>
                        <a:rPr lang="ru-RU" sz="900" dirty="0">
                          <a:effectLst/>
                        </a:rPr>
                        <a:t> на песках, </a:t>
                      </a:r>
                      <a:endParaRPr lang="ru-RU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8100" marR="810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Брусника, толокнянка, мхи </a:t>
                      </a:r>
                      <a:r>
                        <a:rPr lang="ru-RU" sz="900" dirty="0" err="1">
                          <a:effectLst/>
                        </a:rPr>
                        <a:t>Шребера</a:t>
                      </a:r>
                      <a:r>
                        <a:rPr lang="ru-RU" sz="900" dirty="0">
                          <a:effectLst/>
                        </a:rPr>
                        <a:t> и </a:t>
                      </a:r>
                      <a:r>
                        <a:rPr lang="ru-RU" sz="900" dirty="0" err="1">
                          <a:effectLst/>
                        </a:rPr>
                        <a:t>дикраиум</a:t>
                      </a:r>
                      <a:r>
                        <a:rPr lang="ru-RU" sz="900" dirty="0">
                          <a:effectLst/>
                        </a:rPr>
                        <a:t>, полевица обыкновенная, овсяница овечья, белоус, редко </a:t>
                      </a:r>
                      <a:r>
                        <a:rPr lang="ru-RU" sz="900" dirty="0" err="1">
                          <a:effectLst/>
                        </a:rPr>
                        <a:t>чебрец</a:t>
                      </a:r>
                      <a:endParaRPr lang="ru-RU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8100" marR="810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III</a:t>
                      </a:r>
                      <a:endParaRPr lang="ru-RU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8100" marR="810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Преимущест-венно лес</a:t>
                      </a:r>
                      <a:endParaRPr lang="ru-RU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8100" marR="8100" marT="0" marB="0"/>
                </a:tc>
              </a:tr>
              <a:tr h="74403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Березняк, сосняк, ельник мшистые</a:t>
                      </a:r>
                      <a:endParaRPr lang="ru-RU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8100" marR="810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Повышенные ровные или слегка волнистые части водоразделов</a:t>
                      </a:r>
                      <a:endParaRPr lang="ru-RU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8100" marR="810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Свежие, слабо подзолистые легко супесчаные и супесчаные, на супесчаных отложениях</a:t>
                      </a:r>
                      <a:endParaRPr lang="ru-RU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8100" marR="810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Обильно — мхи </a:t>
                      </a:r>
                      <a:r>
                        <a:rPr lang="ru-RU" sz="900" dirty="0" err="1">
                          <a:effectLst/>
                        </a:rPr>
                        <a:t>Цребера</a:t>
                      </a:r>
                      <a:r>
                        <a:rPr lang="ru-RU" sz="900" dirty="0">
                          <a:effectLst/>
                        </a:rPr>
                        <a:t>, </a:t>
                      </a:r>
                      <a:r>
                        <a:rPr lang="ru-RU" sz="900" dirty="0" err="1">
                          <a:effectLst/>
                        </a:rPr>
                        <a:t>дикранум</a:t>
                      </a:r>
                      <a:r>
                        <a:rPr lang="ru-RU" sz="900" dirty="0">
                          <a:effectLst/>
                        </a:rPr>
                        <a:t>; </a:t>
                      </a:r>
                      <a:r>
                        <a:rPr lang="ru-RU" sz="900" dirty="0" err="1">
                          <a:effectLst/>
                        </a:rPr>
                        <a:t>сопутств</a:t>
                      </a:r>
                      <a:r>
                        <a:rPr lang="ru-RU" sz="900" dirty="0">
                          <a:effectLst/>
                        </a:rPr>
                        <a:t>.—вереск, брусника, плаун, черника, </a:t>
                      </a:r>
                      <a:r>
                        <a:rPr lang="ru-RU" sz="900" dirty="0" err="1">
                          <a:effectLst/>
                        </a:rPr>
                        <a:t>марьяник</a:t>
                      </a:r>
                      <a:r>
                        <a:rPr lang="ru-RU" sz="900" dirty="0">
                          <a:effectLst/>
                        </a:rPr>
                        <a:t>. вероника ползучая, лапчатка лесная, белоус</a:t>
                      </a:r>
                      <a:endParaRPr lang="ru-RU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8100" marR="810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II-III</a:t>
                      </a:r>
                      <a:endParaRPr lang="ru-RU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8100" marR="810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Пашня с участием в севообороте сидератов</a:t>
                      </a:r>
                      <a:endParaRPr lang="ru-RU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8100" marR="8100" marT="0" marB="0"/>
                </a:tc>
              </a:tr>
              <a:tr h="55802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Березняк, сосняк, ельник, дубрава </a:t>
                      </a:r>
                      <a:r>
                        <a:rPr lang="ru-RU" sz="900" dirty="0" err="1">
                          <a:effectLst/>
                        </a:rPr>
                        <a:t>орляковые</a:t>
                      </a:r>
                      <a:r>
                        <a:rPr lang="ru-RU" sz="900" dirty="0">
                          <a:effectLst/>
                        </a:rPr>
                        <a:t>.</a:t>
                      </a:r>
                      <a:endParaRPr lang="ru-RU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8100" marR="810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Повышения на водоразделах, </a:t>
                      </a:r>
                      <a:r>
                        <a:rPr lang="ru-RU" sz="900" dirty="0" smtClean="0">
                          <a:effectLst/>
                        </a:rPr>
                        <a:t>склоны</a:t>
                      </a:r>
                      <a:endParaRPr lang="ru-RU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8100" marR="810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Свежие </a:t>
                      </a:r>
                      <a:r>
                        <a:rPr lang="ru-RU" sz="900" dirty="0" err="1">
                          <a:effectLst/>
                        </a:rPr>
                        <a:t>дерново</a:t>
                      </a:r>
                      <a:r>
                        <a:rPr lang="ru-RU" sz="900" dirty="0">
                          <a:effectLst/>
                        </a:rPr>
                        <a:t> подзолистые, супесчаные, </a:t>
                      </a:r>
                      <a:r>
                        <a:rPr lang="ru-RU" sz="900" dirty="0" smtClean="0">
                          <a:effectLst/>
                        </a:rPr>
                        <a:t>легкосуглинистые</a:t>
                      </a:r>
                      <a:endParaRPr lang="ru-RU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8100" marR="810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Обильно — орляк; участвуют — майник, </a:t>
                      </a:r>
                      <a:r>
                        <a:rPr lang="ru-RU" sz="900" dirty="0" err="1">
                          <a:effectLst/>
                        </a:rPr>
                        <a:t>грушанка</a:t>
                      </a:r>
                      <a:r>
                        <a:rPr lang="ru-RU" sz="900" dirty="0">
                          <a:effectLst/>
                        </a:rPr>
                        <a:t>, вероника дубравная</a:t>
                      </a:r>
                      <a:endParaRPr lang="ru-RU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8100" marR="810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II</a:t>
                      </a:r>
                      <a:endParaRPr lang="ru-RU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8100" marR="810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Пашня</a:t>
                      </a:r>
                      <a:endParaRPr lang="ru-RU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8100" marR="8100" marT="0" marB="0"/>
                </a:tc>
              </a:tr>
              <a:tr h="65103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Березняк, сосняк, ельник, дубрава кисличные</a:t>
                      </a:r>
                      <a:endParaRPr lang="ru-RU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8100" marR="810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Ровные платообразные территории водораздела, </a:t>
                      </a:r>
                      <a:endParaRPr lang="ru-RU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8100" marR="810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 err="1">
                          <a:effectLst/>
                        </a:rPr>
                        <a:t>Свежевлажные</a:t>
                      </a:r>
                      <a:r>
                        <a:rPr lang="ru-RU" sz="900" dirty="0">
                          <a:effectLst/>
                        </a:rPr>
                        <a:t> дерново- сред-неподзолистые, </a:t>
                      </a:r>
                      <a:endParaRPr lang="ru-RU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8100" marR="810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Обильно — кислица; участвуют— черника, майник, вероника дубравная, бор </a:t>
                      </a:r>
                      <a:r>
                        <a:rPr lang="ru-RU" sz="900" dirty="0" smtClean="0">
                          <a:effectLst/>
                        </a:rPr>
                        <a:t>развесистый</a:t>
                      </a:r>
                      <a:endParaRPr lang="ru-RU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8100" marR="810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</a:t>
                      </a:r>
                      <a:endParaRPr lang="ru-RU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8100" marR="810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Пашня~</a:t>
                      </a:r>
                      <a:endParaRPr lang="ru-RU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8100" marR="8100" marT="0" marB="0"/>
                </a:tc>
              </a:tr>
              <a:tr h="55802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Березняк, сосняк, ельник, дубрава </a:t>
                      </a:r>
                      <a:r>
                        <a:rPr lang="ru-RU" sz="900" dirty="0" err="1">
                          <a:effectLst/>
                        </a:rPr>
                        <a:t>снытевые</a:t>
                      </a:r>
                      <a:endParaRPr lang="ru-RU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8100" marR="810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Подножия пологих склонов водораздела</a:t>
                      </a:r>
                      <a:endParaRPr lang="ru-RU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8100" marR="810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Влажные дерново- среднеподзолистые легкосуглинистые и </a:t>
                      </a:r>
                      <a:r>
                        <a:rPr lang="ru-RU" sz="900" dirty="0" smtClean="0">
                          <a:effectLst/>
                        </a:rPr>
                        <a:t>суглинистые</a:t>
                      </a:r>
                      <a:endParaRPr lang="ru-RU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8100" marR="810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Обильно — сныть; типичны — пролеска, гравилат ручейный, кислица, </a:t>
                      </a:r>
                      <a:r>
                        <a:rPr lang="ru-RU" sz="900" dirty="0" smtClean="0">
                          <a:effectLst/>
                        </a:rPr>
                        <a:t>недотрога</a:t>
                      </a:r>
                      <a:endParaRPr lang="ru-RU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8100" marR="810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I-</a:t>
                      </a:r>
                      <a:r>
                        <a:rPr lang="en-US" sz="900">
                          <a:effectLst/>
                        </a:rPr>
                        <a:t>II</a:t>
                      </a:r>
                      <a:endParaRPr lang="ru-RU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8100" marR="810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Пашня</a:t>
                      </a:r>
                      <a:endParaRPr lang="ru-RU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8100" marR="8100" marT="0" marB="0"/>
                </a:tc>
              </a:tr>
              <a:tr h="60183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Березняк, ельник, дубрава, осинник крапивные</a:t>
                      </a:r>
                      <a:endParaRPr lang="ru-RU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8100" marR="810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Шлейфы склонов и пологие склоны к проточной воде</a:t>
                      </a:r>
                      <a:endParaRPr lang="ru-RU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8100" marR="810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Сырые, влажные темноцветные перегнойно- </a:t>
                      </a:r>
                      <a:r>
                        <a:rPr lang="ru-RU" sz="900" dirty="0" smtClean="0">
                          <a:effectLst/>
                        </a:rPr>
                        <a:t>карбонатные</a:t>
                      </a:r>
                      <a:endParaRPr lang="ru-RU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8100" marR="810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Обильно—крапива; в сочетании— таволга вязолистная, </a:t>
                      </a:r>
                      <a:r>
                        <a:rPr lang="ru-RU" sz="900" dirty="0" err="1" smtClean="0">
                          <a:effectLst/>
                        </a:rPr>
                        <a:t>сочевичник</a:t>
                      </a:r>
                      <a:r>
                        <a:rPr lang="ru-RU" sz="900" dirty="0">
                          <a:effectLst/>
                        </a:rPr>
                        <a:t>, </a:t>
                      </a:r>
                      <a:endParaRPr lang="ru-RU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8100" marR="810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I-</a:t>
                      </a:r>
                      <a:r>
                        <a:rPr lang="en-US" sz="900">
                          <a:effectLst/>
                        </a:rPr>
                        <a:t>II</a:t>
                      </a:r>
                      <a:endParaRPr lang="ru-RU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8100" marR="810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</a:rPr>
                        <a:t>Луговые, </a:t>
                      </a:r>
                      <a:r>
                        <a:rPr lang="ru-RU" sz="900" dirty="0">
                          <a:effectLst/>
                        </a:rPr>
                        <a:t>при осушении — пашня</a:t>
                      </a:r>
                      <a:endParaRPr lang="ru-RU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8100" marR="8100" marT="0" marB="0"/>
                </a:tc>
              </a:tr>
              <a:tr h="55802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Березняк, дубрава, осинник </a:t>
                      </a:r>
                      <a:r>
                        <a:rPr lang="ru-RU" sz="900" dirty="0" smtClean="0">
                          <a:effectLst/>
                        </a:rPr>
                        <a:t>папоротниковые</a:t>
                      </a:r>
                      <a:endParaRPr lang="ru-RU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8100" marR="810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Шлейфы склонов у ручьев </a:t>
                      </a:r>
                      <a:r>
                        <a:rPr lang="ru-RU" sz="900" dirty="0" smtClean="0">
                          <a:effectLst/>
                        </a:rPr>
                        <a:t>,окраины </a:t>
                      </a:r>
                      <a:r>
                        <a:rPr lang="ru-RU" sz="900" dirty="0">
                          <a:effectLst/>
                        </a:rPr>
                        <a:t>низинных болот</a:t>
                      </a:r>
                      <a:endParaRPr lang="ru-RU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8100" marR="810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Сырые перегнойно- торфянисто- глеевые суглинистые</a:t>
                      </a:r>
                      <a:endParaRPr lang="ru-RU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8100" marR="810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Обильно – </a:t>
                      </a:r>
                      <a:r>
                        <a:rPr lang="ru-RU" sz="900" dirty="0" smtClean="0">
                          <a:effectLst/>
                        </a:rPr>
                        <a:t>папоротники; </a:t>
                      </a:r>
                      <a:r>
                        <a:rPr lang="ru-RU" sz="900" dirty="0">
                          <a:effectLst/>
                        </a:rPr>
                        <a:t>примесь — сныть, копытень, медуница, гравилат, недотрога, осока лесная</a:t>
                      </a:r>
                      <a:endParaRPr lang="ru-RU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8100" marR="810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II</a:t>
                      </a:r>
                      <a:endParaRPr lang="ru-RU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8100" marR="810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</a:rPr>
                        <a:t>Луговые, </a:t>
                      </a:r>
                      <a:r>
                        <a:rPr lang="ru-RU" sz="900" dirty="0">
                          <a:effectLst/>
                        </a:rPr>
                        <a:t>при осушении  -пашня</a:t>
                      </a:r>
                      <a:endParaRPr lang="ru-RU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8100" marR="810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466781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88640"/>
            <a:ext cx="3888432" cy="291632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23528" y="3062500"/>
            <a:ext cx="396044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Сосняк </a:t>
            </a:r>
            <a:r>
              <a:rPr lang="ru-RU" sz="1400" dirty="0" smtClean="0"/>
              <a:t>лишайниковый, 5 класс бонитета</a:t>
            </a:r>
            <a:endParaRPr lang="ru-RU" sz="1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9886" y="1412776"/>
            <a:ext cx="4442094" cy="333157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508104" y="4797152"/>
            <a:ext cx="334578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/>
              <a:t>Сосняк </a:t>
            </a:r>
            <a:r>
              <a:rPr lang="ru-RU" sz="1400" dirty="0" smtClean="0"/>
              <a:t>вересковый, 4 класс бонитета</a:t>
            </a:r>
            <a:endParaRPr lang="ru-RU" sz="14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462157"/>
            <a:ext cx="3888432" cy="2916324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283968" y="6193815"/>
            <a:ext cx="336342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/>
              <a:t>Сосняк брусничный, 3 класс бонитета</a:t>
            </a:r>
          </a:p>
        </p:txBody>
      </p:sp>
    </p:spTree>
    <p:extLst>
      <p:ext uri="{BB962C8B-B14F-4D97-AF65-F5344CB8AC3E}">
        <p14:creationId xmlns:p14="http://schemas.microsoft.com/office/powerpoint/2010/main" val="293227978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260648"/>
            <a:ext cx="4186436" cy="313982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148064" y="3400475"/>
            <a:ext cx="327205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/>
              <a:t>Ельник </a:t>
            </a:r>
            <a:r>
              <a:rPr lang="ru-RU" sz="1400" dirty="0" err="1" smtClean="0"/>
              <a:t>орляковый</a:t>
            </a:r>
            <a:r>
              <a:rPr lang="ru-RU" sz="1400" dirty="0" smtClean="0"/>
              <a:t>, 2 класс бонитета</a:t>
            </a:r>
            <a:endParaRPr lang="ru-RU" sz="1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980728"/>
            <a:ext cx="4392488" cy="317073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23528" y="4202042"/>
            <a:ext cx="324640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/>
              <a:t>Ельник кисличник, 1 класс бонитета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2721" y="3687787"/>
            <a:ext cx="4157042" cy="2785218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363510" y="6266893"/>
            <a:ext cx="241284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/>
              <a:t>Дубрава, 1 класс бонитета</a:t>
            </a:r>
          </a:p>
        </p:txBody>
      </p:sp>
    </p:spTree>
    <p:extLst>
      <p:ext uri="{BB962C8B-B14F-4D97-AF65-F5344CB8AC3E}">
        <p14:creationId xmlns:p14="http://schemas.microsoft.com/office/powerpoint/2010/main" val="116713254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764705"/>
            <a:ext cx="3636085" cy="792087"/>
          </a:xfrm>
        </p:spPr>
        <p:txBody>
          <a:bodyPr/>
          <a:lstStyle/>
          <a:p>
            <a:r>
              <a:rPr lang="ru-RU" sz="2400" dirty="0">
                <a:solidFill>
                  <a:schemeClr val="tx1"/>
                </a:solidFill>
              </a:rPr>
              <a:t>Лесохозяйственная характеристика лесов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93515" y="260648"/>
            <a:ext cx="4370973" cy="6264696"/>
          </a:xfrm>
        </p:spPr>
        <p:txBody>
          <a:bodyPr>
            <a:normAutofit fontScale="62500" lnSpcReduction="20000"/>
          </a:bodyPr>
          <a:lstStyle/>
          <a:p>
            <a:pPr algn="just"/>
            <a:r>
              <a:rPr lang="ru-RU" b="1" i="1" dirty="0">
                <a:solidFill>
                  <a:schemeClr val="tx1"/>
                </a:solidFill>
              </a:rPr>
              <a:t>П</a:t>
            </a:r>
            <a:r>
              <a:rPr lang="ru-RU" b="1" i="1" dirty="0" smtClean="0">
                <a:solidFill>
                  <a:schemeClr val="tx1"/>
                </a:solidFill>
              </a:rPr>
              <a:t>о </a:t>
            </a:r>
            <a:r>
              <a:rPr lang="ru-RU" b="1" i="1" dirty="0">
                <a:solidFill>
                  <a:schemeClr val="tx1"/>
                </a:solidFill>
              </a:rPr>
              <a:t>характеру использования</a:t>
            </a:r>
            <a:r>
              <a:rPr lang="ru-RU" b="1" dirty="0">
                <a:solidFill>
                  <a:schemeClr val="tx1"/>
                </a:solidFill>
              </a:rPr>
              <a:t>.</a:t>
            </a:r>
            <a:r>
              <a:rPr lang="ru-RU" dirty="0">
                <a:solidFill>
                  <a:schemeClr val="tx1"/>
                </a:solidFill>
              </a:rPr>
              <a:t> Л</a:t>
            </a:r>
            <a:r>
              <a:rPr lang="ru-RU" dirty="0" smtClean="0">
                <a:solidFill>
                  <a:schemeClr val="tx1"/>
                </a:solidFill>
              </a:rPr>
              <a:t>еса </a:t>
            </a:r>
            <a:r>
              <a:rPr lang="ru-RU" dirty="0">
                <a:solidFill>
                  <a:schemeClr val="tx1"/>
                </a:solidFill>
              </a:rPr>
              <a:t>по роли, выполняемой в природных и природно-антропогенных </a:t>
            </a:r>
            <a:r>
              <a:rPr lang="ru-RU" dirty="0" smtClean="0">
                <a:solidFill>
                  <a:schemeClr val="tx1"/>
                </a:solidFill>
              </a:rPr>
              <a:t>ландшафтах, лесохозяйственным </a:t>
            </a:r>
            <a:r>
              <a:rPr lang="ru-RU" dirty="0">
                <a:solidFill>
                  <a:schemeClr val="tx1"/>
                </a:solidFill>
              </a:rPr>
              <a:t>мероприятиям делятся на три основных группы. </a:t>
            </a:r>
            <a:endParaRPr lang="ru-RU" dirty="0" smtClean="0">
              <a:solidFill>
                <a:schemeClr val="tx1"/>
              </a:solidFill>
            </a:endParaRPr>
          </a:p>
          <a:p>
            <a:pPr algn="just"/>
            <a:r>
              <a:rPr lang="ru-RU" i="1" dirty="0">
                <a:solidFill>
                  <a:schemeClr val="tx1"/>
                </a:solidFill>
              </a:rPr>
              <a:t>К первой группе</a:t>
            </a:r>
            <a:r>
              <a:rPr lang="ru-RU" dirty="0">
                <a:solidFill>
                  <a:schemeClr val="tx1"/>
                </a:solidFill>
              </a:rPr>
              <a:t> относятся следующие виды лесов: </a:t>
            </a:r>
            <a:r>
              <a:rPr lang="ru-RU" dirty="0" err="1">
                <a:solidFill>
                  <a:schemeClr val="tx1"/>
                </a:solidFill>
              </a:rPr>
              <a:t>водоохранные</a:t>
            </a:r>
            <a:r>
              <a:rPr lang="ru-RU" dirty="0">
                <a:solidFill>
                  <a:schemeClr val="tx1"/>
                </a:solidFill>
              </a:rPr>
              <a:t> леса (запретные полосы по берегам рек, озер, водохранилищ), защитные леса (противоэрозионные, в </a:t>
            </a:r>
            <a:r>
              <a:rPr lang="ru-RU" dirty="0" err="1">
                <a:solidFill>
                  <a:schemeClr val="tx1"/>
                </a:solidFill>
              </a:rPr>
              <a:t>т.ч</a:t>
            </a:r>
            <a:r>
              <a:rPr lang="ru-RU" dirty="0">
                <a:solidFill>
                  <a:schemeClr val="tx1"/>
                </a:solidFill>
              </a:rPr>
              <a:t>. на крутых горных склонах, государственные лесозащитные полосы, лесополосы вдоль железных и автомобильных дорог), санаторно-гигиенические и оздоровительные леса (городские леса, леса зеленых зон вокруг городов и промышленных предприятий, леса зон санитарной охраны источников водоснабжения и округов санитарной охраны курортов), леса заповедников и национальных природных парков, леса, имеющие научное или историческое значение, </a:t>
            </a:r>
            <a:r>
              <a:rPr lang="ru-RU" dirty="0" err="1">
                <a:solidFill>
                  <a:schemeClr val="tx1"/>
                </a:solidFill>
              </a:rPr>
              <a:t>притундровые</a:t>
            </a:r>
            <a:r>
              <a:rPr lang="ru-RU" dirty="0">
                <a:solidFill>
                  <a:schemeClr val="tx1"/>
                </a:solidFill>
              </a:rPr>
              <a:t> и субальпийские леса. </a:t>
            </a:r>
            <a:endParaRPr lang="ru-RU" dirty="0" smtClean="0">
              <a:solidFill>
                <a:schemeClr val="tx1"/>
              </a:solidFill>
            </a:endParaRPr>
          </a:p>
          <a:p>
            <a:pPr algn="just"/>
            <a:r>
              <a:rPr lang="ru-RU" i="1" dirty="0">
                <a:solidFill>
                  <a:schemeClr val="tx1"/>
                </a:solidFill>
              </a:rPr>
              <a:t>Ко второй группе</a:t>
            </a:r>
            <a:r>
              <a:rPr lang="ru-RU" dirty="0">
                <a:solidFill>
                  <a:schemeClr val="tx1"/>
                </a:solidFill>
              </a:rPr>
              <a:t> относятся леса в районах с высокой плотностью населения и развитой транспортной сетью, имеющие защитное и ограниченное эксплуатационное значение. </a:t>
            </a:r>
            <a:endParaRPr lang="ru-RU" dirty="0" smtClean="0">
              <a:solidFill>
                <a:schemeClr val="tx1"/>
              </a:solidFill>
            </a:endParaRPr>
          </a:p>
          <a:p>
            <a:pPr algn="just"/>
            <a:r>
              <a:rPr lang="ru-RU" i="1" dirty="0">
                <a:solidFill>
                  <a:schemeClr val="tx1"/>
                </a:solidFill>
              </a:rPr>
              <a:t>К третьей группе</a:t>
            </a:r>
            <a:r>
              <a:rPr lang="ru-RU" dirty="0">
                <a:solidFill>
                  <a:schemeClr val="tx1"/>
                </a:solidFill>
              </a:rPr>
              <a:t> относятся леса </a:t>
            </a:r>
            <a:r>
              <a:rPr lang="ru-RU" dirty="0" err="1">
                <a:solidFill>
                  <a:schemeClr val="tx1"/>
                </a:solidFill>
              </a:rPr>
              <a:t>многолесных</a:t>
            </a:r>
            <a:r>
              <a:rPr lang="ru-RU" dirty="0">
                <a:solidFill>
                  <a:schemeClr val="tx1"/>
                </a:solidFill>
              </a:rPr>
              <a:t> районов, имеющие преимущественно эксплуатационное значение. Рубки в них проводятся способами, обеспечивающими в первую очередь экономически эффективную эксплуатацию. 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11560" y="2420888"/>
            <a:ext cx="3388660" cy="213951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204864"/>
            <a:ext cx="4286250" cy="2847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04808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692696"/>
            <a:ext cx="3636085" cy="1258493"/>
          </a:xfrm>
        </p:spPr>
        <p:txBody>
          <a:bodyPr/>
          <a:lstStyle/>
          <a:p>
            <a:r>
              <a:rPr lang="ru-RU" sz="2400" i="1" dirty="0">
                <a:solidFill>
                  <a:schemeClr val="tx1"/>
                </a:solidFill>
              </a:rPr>
              <a:t>Лесохозяйственная характеристика </a:t>
            </a:r>
            <a:r>
              <a:rPr lang="ru-RU" sz="2400" i="1" dirty="0" smtClean="0">
                <a:solidFill>
                  <a:schemeClr val="tx1"/>
                </a:solidFill>
              </a:rPr>
              <a:t>лесов (продолжение)</a:t>
            </a:r>
            <a:endParaRPr lang="ru-RU" sz="2400" i="1" dirty="0">
              <a:solidFill>
                <a:schemeClr val="tx1"/>
              </a:solidFill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74620215"/>
              </p:ext>
            </p:extLst>
          </p:nvPr>
        </p:nvGraphicFramePr>
        <p:xfrm>
          <a:off x="4283969" y="1700805"/>
          <a:ext cx="4680644" cy="460851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21877"/>
                <a:gridCol w="821877"/>
                <a:gridCol w="695229"/>
                <a:gridCol w="695229"/>
                <a:gridCol w="508378"/>
                <a:gridCol w="569027"/>
                <a:gridCol w="569027"/>
              </a:tblGrid>
              <a:tr h="348383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Возраст насаждения.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6655" marR="16655" marT="0" marB="0"/>
                </a:tc>
                <a:tc gridSpan="6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Классы      б о н и т е т а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6655" marR="16655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2019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1а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6655" marR="1665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I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6655" marR="1665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II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6655" marR="1665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III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6655" marR="1665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IV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6655" marR="1665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V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6655" marR="16655" marT="0" marB="0"/>
                </a:tc>
              </a:tr>
              <a:tr h="28293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лет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6655" marR="16655" marT="0" marB="0"/>
                </a:tc>
                <a:tc gridSpan="6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Высота семенных насаждений, м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6655" marR="16655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7185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10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6655" marR="1665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6- 5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6655" marR="1665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5 - 4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6655" marR="1665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4-3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6655" marR="1665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3 -2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6655" marR="1665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2 - 1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6655" marR="1665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-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6655" marR="16655" marT="0" marB="0"/>
                </a:tc>
              </a:tr>
              <a:tr h="29099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20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6655" marR="1665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12 - 10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6655" marR="1665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9 - 8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6655" marR="1665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7-6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6655" marR="1665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6- 5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6655" marR="1665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4 - 3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6655" marR="1665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6655" marR="16655" marT="0" marB="0"/>
                </a:tc>
              </a:tr>
              <a:tr h="27991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30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6655" marR="1665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16 - 14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6655" marR="1665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13- 12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6655" marR="1665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11-10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6655" marR="1665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9-8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6655" marR="1665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7 - 6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6655" marR="1665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5- 4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6655" marR="16655" marT="0" marB="0"/>
                </a:tc>
              </a:tr>
              <a:tr h="27085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40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6655" marR="1665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20- </a:t>
                      </a:r>
                      <a:r>
                        <a:rPr lang="en-US" sz="1100">
                          <a:effectLst/>
                        </a:rPr>
                        <a:t>18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6655" marR="1665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17-15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6655" marR="1665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14- 13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6655" marR="1665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12-10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6655" marR="1665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9 - 8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6655" marR="1665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7 - 5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6655" marR="16655" marT="0" marB="0"/>
                </a:tc>
              </a:tr>
              <a:tr h="28796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50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6655" marR="1665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24- 21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6655" marR="1665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20-18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6655" marR="1665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17- 15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6655" marR="1665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14-12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6655" marR="1665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11 - 9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6655" marR="1665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8 - 6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6655" marR="16655" marT="0" marB="0"/>
                </a:tc>
              </a:tr>
              <a:tr h="27890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60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6655" marR="1665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28- 24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6655" marR="1665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23 - 20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6655" marR="1665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19- 17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6655" marR="1665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16- 14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6655" marR="1665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13- 11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6655" marR="1665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10 - 8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6655" marR="16655" marT="0" marB="0"/>
                </a:tc>
              </a:tr>
              <a:tr h="28192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70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6655" marR="1665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30- 26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6655" marR="1665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25- 22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6655" marR="1665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21- 19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6655" marR="1665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18- 16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6655" marR="1665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15- 12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6655" marR="1665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11 - 9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6655" marR="16655" marT="0" marB="0"/>
                </a:tc>
              </a:tr>
              <a:tr h="28696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80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6655" marR="1665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32- 28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6655" marR="1665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27- 24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6655" marR="1665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23- 21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6655" marR="1665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20- 17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6655" marR="1665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16- 14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6655" marR="1665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13- 11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6655" marR="16655" marT="0" marB="0"/>
                </a:tc>
              </a:tr>
              <a:tr h="27588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50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6655" marR="1665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34 - </a:t>
                      </a:r>
                      <a:r>
                        <a:rPr lang="en-US" sz="1100">
                          <a:effectLst/>
                        </a:rPr>
                        <a:t>30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6655" marR="1665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29-26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6655" marR="1665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25-23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6655" marR="1665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22- 19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6655" marR="1665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18- 15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6655" marR="1665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14- 12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6655" marR="16655" marT="0" marB="0"/>
                </a:tc>
              </a:tr>
              <a:tr h="28092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100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6655" marR="1665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35 - 31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6655" marR="1665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30- 27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6655" marR="1665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26- 24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6655" marR="1665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23- 20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6655" marR="1665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19- 16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6655" marR="1665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15- 13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6655" marR="16655" marT="0" marB="0"/>
                </a:tc>
              </a:tr>
              <a:tr h="28394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110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6655" marR="1665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36- </a:t>
                      </a:r>
                      <a:r>
                        <a:rPr lang="en-US" sz="1100">
                          <a:effectLst/>
                        </a:rPr>
                        <a:t>32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6655" marR="1665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3l- </a:t>
                      </a:r>
                      <a:r>
                        <a:rPr lang="ru-RU" sz="1100">
                          <a:effectLst/>
                        </a:rPr>
                        <a:t>29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6655" marR="1665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28- 25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6655" marR="1665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24- 21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6655" marR="1665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20- 17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6655" marR="1665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16- 13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6655" marR="16655" marT="0" marB="0"/>
                </a:tc>
              </a:tr>
              <a:tr h="27487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150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6655" marR="1665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38 - 34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6655" marR="1665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33- 30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6655" marR="1665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29- 26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6655" marR="1665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25- 22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6655" marR="1665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21 - 18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6655" marR="1665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17 - 14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6655" marR="16655" marT="0" marB="0"/>
                </a:tc>
              </a:tr>
              <a:tr h="29199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160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6655" marR="1665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40 - 36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6655" marR="1665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35- 34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6655" marR="1665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30- 27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6655" marR="1665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26- 23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6655" marR="1665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22- </a:t>
                      </a:r>
                      <a:r>
                        <a:rPr lang="ru-RU" sz="1100" cap="small">
                          <a:effectLst/>
                        </a:rPr>
                        <a:t>19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6655" marR="1665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18- 14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6655" marR="16655" marT="0" marB="0"/>
                </a:tc>
              </a:tr>
            </a:tbl>
          </a:graphicData>
        </a:graphic>
      </p:graphicFrame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23528" y="2276872"/>
            <a:ext cx="3816424" cy="4032448"/>
          </a:xfrm>
        </p:spPr>
        <p:txBody>
          <a:bodyPr/>
          <a:lstStyle/>
          <a:p>
            <a:pPr algn="just"/>
            <a:r>
              <a:rPr lang="ru-RU" b="1" i="1" dirty="0">
                <a:solidFill>
                  <a:schemeClr val="tx1"/>
                </a:solidFill>
              </a:rPr>
              <a:t>Породный состав</a:t>
            </a:r>
            <a:r>
              <a:rPr lang="ru-RU" dirty="0">
                <a:solidFill>
                  <a:schemeClr val="tx1"/>
                </a:solidFill>
              </a:rPr>
              <a:t>. Характеристика леса (таксационное описание) начинается с его породного состава, выражаемого формулой, где буквами обозначаются основные древесные породы, а цифрами – их доля в насаждениях в десятках процентов. Например, формула Е6Б2О1 означает: ель 60%, береза 20%, осина 10%. Формулы породного состава относят к выделам – элементарным участкам леса, однородным по породному и возрастному составу.</a:t>
            </a:r>
          </a:p>
          <a:p>
            <a:pPr algn="just"/>
            <a:r>
              <a:rPr lang="ru-RU" b="1" i="1" dirty="0">
                <a:solidFill>
                  <a:schemeClr val="tx1"/>
                </a:solidFill>
              </a:rPr>
              <a:t>Бонитет лесонасаждений</a:t>
            </a:r>
            <a:r>
              <a:rPr lang="ru-RU" dirty="0">
                <a:solidFill>
                  <a:schemeClr val="tx1"/>
                </a:solidFill>
              </a:rPr>
              <a:t> одним из показателей продуктивности лесов и зависит от ландшафтных условий. Его определяют по соотношению высоты древостоя и его возраста. </a:t>
            </a: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4572000" y="1132964"/>
            <a:ext cx="417646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72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Классы бонитета древесных лесонасаждений</a:t>
            </a:r>
            <a:endParaRPr kumimoji="0" lang="ru-RU" sz="16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0566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04664"/>
            <a:ext cx="3636085" cy="1258493"/>
          </a:xfrm>
        </p:spPr>
        <p:txBody>
          <a:bodyPr/>
          <a:lstStyle/>
          <a:p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Особенности экспертизы проектов в России в 1970-80-х гг.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5793824"/>
          </a:xfrm>
        </p:spPr>
        <p:txBody>
          <a:bodyPr>
            <a:normAutofit fontScale="55000" lnSpcReduction="20000"/>
          </a:bodyPr>
          <a:lstStyle/>
          <a:p>
            <a:pPr algn="just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1973 г. 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введены предварительные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согласования проектов 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ведомствами: 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водохозяйственным (по забору воды и отведению стоков, согласно Водного кодекса РСФСР 1972 г.);</a:t>
            </a:r>
          </a:p>
          <a:p>
            <a:pPr algn="just"/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рыбохозяйственным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(при работах в водоемах и прибрежных зонах);</a:t>
            </a:r>
          </a:p>
          <a:p>
            <a:pPr algn="just"/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санитарно-эпидемиологическим надзором (в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т.ч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в части предотвращения загрязнения окружающей среды);</a:t>
            </a:r>
          </a:p>
          <a:p>
            <a:pPr algn="just"/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горнотехническим надзором (в части производственной безопасности);</a:t>
            </a:r>
          </a:p>
          <a:p>
            <a:pPr algn="just"/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пожарным надзором;</a:t>
            </a:r>
          </a:p>
          <a:p>
            <a:pPr algn="just"/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лесохозяйственным (при размещении объектов на лесных землях);</a:t>
            </a:r>
          </a:p>
          <a:p>
            <a:pPr algn="just"/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гидрометеорологической службой (в части выбросов вредных веществ в атмосферу);</a:t>
            </a:r>
          </a:p>
          <a:p>
            <a:pPr algn="just"/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министерством геологии (в части охраны недр, что предполагало преимущественно недопущение застройки площадей залегания полезных ископаемых).</a:t>
            </a:r>
          </a:p>
          <a:p>
            <a:pPr algn="just"/>
            <a:endPara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 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1981 г. структура материалов, представляемых на экспертизу, стала регламентироваться </a:t>
            </a:r>
            <a:r>
              <a:rPr lang="ru-RU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СН 202-81 Инструкция о составе, порядке разработки, согласования и утверждения проектно-сметной документации на строительство предприятий, зданий и сооружений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1985 г. инструкция СН 202-81 была заменена на </a:t>
            </a:r>
            <a:r>
              <a:rPr lang="ru-RU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СНиП 1.02.01-85 Инструкция о составе, порядке разработки, согласования и утверждения проектно-сметной документации на строительство предприятий, зданий и сооружений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В этом документе впервые появился отдельный обязательный раздел «Охрана окружающей природной среды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».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7545" y="2564904"/>
            <a:ext cx="3816424" cy="280831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420888"/>
            <a:ext cx="4286250" cy="3076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29890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476673"/>
            <a:ext cx="3636085" cy="1008112"/>
          </a:xfrm>
        </p:spPr>
        <p:txBody>
          <a:bodyPr/>
          <a:lstStyle/>
          <a:p>
            <a:r>
              <a:rPr lang="ru-RU" sz="2400" i="1" dirty="0">
                <a:solidFill>
                  <a:schemeClr val="tx1"/>
                </a:solidFill>
              </a:rPr>
              <a:t>Лесохозяйственная характеристика лесов (продолжение)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93515" y="548680"/>
            <a:ext cx="4298965" cy="5832648"/>
          </a:xfrm>
        </p:spPr>
        <p:txBody>
          <a:bodyPr>
            <a:normAutofit fontScale="55000" lnSpcReduction="20000"/>
          </a:bodyPr>
          <a:lstStyle/>
          <a:p>
            <a:pPr algn="just"/>
            <a:r>
              <a:rPr lang="ru-RU" b="1" i="1" dirty="0">
                <a:solidFill>
                  <a:schemeClr val="tx1"/>
                </a:solidFill>
              </a:rPr>
              <a:t>Полнота древостоя</a:t>
            </a:r>
            <a:r>
              <a:rPr lang="ru-RU" dirty="0">
                <a:solidFill>
                  <a:schemeClr val="tx1"/>
                </a:solidFill>
              </a:rPr>
              <a:t> – одна из важнейших лесохозяйственных характеристик. Ее определяют соотношением суммы площадей сечения всех стволов деревьев на высоте 1,3 м от земли на 1 га анализируемого лесного выдела, к максимально возможной сумме площадей для конкретных ландшафтных условий и возраста деревьев. Максимальная полнота древостоя, равная единице, определяется по таблицам роста конкретных пород. Кроны в таких древостоях практически смыкаются и не имеют просветов. Это эталон максимальной полноты. При глазомерном определении полноты насаждений, участки леса с просветами между крон 0,2 или 0,3 от площади крон имеют, соответственно, полноту 0,8 и 0,7. По полноте древостоя все лесные массивы делятся на высокоплотные (полнота 0,9 -1,0), среднеплотные (0,6 - 0,8), низкоплотные (0,4 - 0,6) и редины (полнота 0,3 и меньше). Полноту древостоя не следует путать с его густотой, которая определяется количеством деревьев на единицу площади и сильно меняется с возрастом леса.</a:t>
            </a:r>
          </a:p>
          <a:p>
            <a:pPr algn="just"/>
            <a:r>
              <a:rPr lang="ru-RU" b="1" i="1" dirty="0">
                <a:solidFill>
                  <a:schemeClr val="tx1"/>
                </a:solidFill>
              </a:rPr>
              <a:t>Возрастные классы</a:t>
            </a:r>
            <a:r>
              <a:rPr lang="ru-RU" dirty="0">
                <a:solidFill>
                  <a:schemeClr val="tx1"/>
                </a:solidFill>
              </a:rPr>
              <a:t>. Возраст деревьев определяют подсчетом годичных колец на спилах, либо на штифтах, извлеченных из деревьев приростным буром. Толщина годичных колец говорит об интенсивности прироста дерева по годам и может характеризовать степень благоприятности погодных, антропогенных и других факторов в конкретные периоды жизни деревьев. У сосны возраст можно подсчитать по мутовкам на стволе, ежегодно появляющимся с ростом новых веток. Однако при возрасте более 50 лет это делать уже трудно, а в плотных насаждениях с отмершими нижними ветками – и невозможно. В лесной таксации для оценки древостоев выделяют их возрастные </a:t>
            </a:r>
            <a:r>
              <a:rPr lang="ru-RU" dirty="0" smtClean="0">
                <a:solidFill>
                  <a:schemeClr val="tx1"/>
                </a:solidFill>
              </a:rPr>
              <a:t>классы.</a:t>
            </a:r>
            <a:endParaRPr lang="ru-RU" dirty="0">
              <a:solidFill>
                <a:schemeClr val="tx1"/>
              </a:solidFill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6972007"/>
              </p:ext>
            </p:extLst>
          </p:nvPr>
        </p:nvGraphicFramePr>
        <p:xfrm>
          <a:off x="323529" y="2708920"/>
          <a:ext cx="4176463" cy="320737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68151"/>
                <a:gridCol w="312876"/>
                <a:gridCol w="415906"/>
                <a:gridCol w="415906"/>
                <a:gridCol w="415906"/>
                <a:gridCol w="415906"/>
                <a:gridCol w="415906"/>
                <a:gridCol w="415906"/>
              </a:tblGrid>
              <a:tr h="508715">
                <a:tc rowSpan="3">
                  <a:txBody>
                    <a:bodyPr/>
                    <a:lstStyle/>
                    <a:p>
                      <a:pPr marL="186055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Древесные породы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400" marR="25400" marT="0" marB="0"/>
                </a:tc>
                <a:tc gridSpan="7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Классы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400" marR="2540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0871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I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II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III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IV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V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VI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VII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400" marR="25400" marT="0" marB="0"/>
                </a:tc>
              </a:tr>
              <a:tr h="35072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Молодняки приспевающие  спелые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                                             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400" marR="2540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770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Хвойные и   твердо-лиственные, семенные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marL="24130"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1 - 20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marL="8890"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21 - 40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41 – 60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61 – 80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81 – 100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101 - 120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120 - 140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400" marR="25400" marT="0" marB="0"/>
                </a:tc>
              </a:tr>
              <a:tr h="104713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 err="1" smtClean="0">
                          <a:effectLst/>
                        </a:rPr>
                        <a:t>Мягколиственные</a:t>
                      </a:r>
                      <a:r>
                        <a:rPr lang="ru-RU" sz="1200" dirty="0" smtClean="0">
                          <a:effectLst/>
                        </a:rPr>
                        <a:t> твердо-лиственные</a:t>
                      </a:r>
                      <a:r>
                        <a:rPr lang="ru-RU" sz="1200" dirty="0">
                          <a:effectLst/>
                        </a:rPr>
                        <a:t>, порослевые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marL="24130"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1 - 10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marL="6350"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11 - 20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21 - 30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31 - 40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41 - 50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400" marR="25400" marT="0" marB="0"/>
                </a:tc>
              </a:tr>
            </a:tbl>
          </a:graphicData>
        </a:graphic>
      </p:graphicFrame>
      <p:sp>
        <p:nvSpPr>
          <p:cNvPr id="6" name="Rectangle 1"/>
          <p:cNvSpPr>
            <a:spLocks noGrp="1" noChangeArrowheads="1"/>
          </p:cNvSpPr>
          <p:nvPr>
            <p:ph type="body" sz="half" idx="2"/>
          </p:nvPr>
        </p:nvSpPr>
        <p:spPr bwMode="auto">
          <a:xfrm>
            <a:off x="467544" y="2060848"/>
            <a:ext cx="439248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ru-RU" dirty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Возрастные классы древесных насаждений (годы)</a:t>
            </a:r>
            <a:endParaRPr lang="ru-RU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0" marR="0" lvl="0" indent="4572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509732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17581" y="1916832"/>
            <a:ext cx="7175351" cy="4248472"/>
          </a:xfrm>
        </p:spPr>
        <p:txBody>
          <a:bodyPr>
            <a:noAutofit/>
          </a:bodyPr>
          <a:lstStyle/>
          <a:p>
            <a:r>
              <a:rPr lang="ru-RU" sz="4000" dirty="0" smtClean="0">
                <a:solidFill>
                  <a:schemeClr val="tx1"/>
                </a:solidFill>
                <a:effectLst/>
              </a:rPr>
              <a:t>6. ЭКОЛОГИЧЕСКИЕ </a:t>
            </a:r>
            <a:r>
              <a:rPr lang="ru-RU" sz="4000" dirty="0">
                <a:solidFill>
                  <a:schemeClr val="tx1"/>
                </a:solidFill>
                <a:effectLst/>
              </a:rPr>
              <a:t>ТРЕБОВАНИЯ К </a:t>
            </a:r>
            <a:r>
              <a:rPr lang="ru-RU" sz="4000" dirty="0" smtClean="0">
                <a:solidFill>
                  <a:schemeClr val="tx1"/>
                </a:solidFill>
                <a:effectLst/>
              </a:rPr>
              <a:t>ПРОЕКТИРОВАНИЮ ХОЗЯЙСТВЕННЫХ ОБЪЕКТОВ</a:t>
            </a:r>
            <a:endParaRPr lang="ru-RU" sz="4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348543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5736" y="692696"/>
            <a:ext cx="3888432" cy="1258493"/>
          </a:xfrm>
        </p:spPr>
        <p:txBody>
          <a:bodyPr/>
          <a:lstStyle/>
          <a:p>
            <a:r>
              <a:rPr lang="ru-RU" sz="2400" dirty="0">
                <a:solidFill>
                  <a:schemeClr val="tx1"/>
                </a:solidFill>
              </a:rPr>
              <a:t>Законодательные основы экологических требований к производственным объектам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139953" y="260648"/>
            <a:ext cx="4752528" cy="6192688"/>
          </a:xfrm>
        </p:spPr>
        <p:txBody>
          <a:bodyPr>
            <a:normAutofit fontScale="55000" lnSpcReduction="20000"/>
          </a:bodyPr>
          <a:lstStyle/>
          <a:p>
            <a:pPr algn="just"/>
            <a:r>
              <a:rPr lang="ru-RU" dirty="0">
                <a:solidFill>
                  <a:schemeClr val="tx1"/>
                </a:solidFill>
              </a:rPr>
              <a:t>Требования в области охраны окружающей среды (экологические требования) при размещении, проектировании, строительстве, реконструкции, вводе в эксплуатацию, эксплуатации, консервации и ликвидации зданий, строений, сооружений и иных объектов были установлены в законах РФ: «Об охране окружающей природной среды» 1991 г</a:t>
            </a:r>
            <a:r>
              <a:rPr lang="ru-RU" dirty="0" smtClean="0">
                <a:solidFill>
                  <a:schemeClr val="tx1"/>
                </a:solidFill>
              </a:rPr>
              <a:t>. </a:t>
            </a:r>
            <a:r>
              <a:rPr lang="ru-RU" dirty="0">
                <a:solidFill>
                  <a:schemeClr val="tx1"/>
                </a:solidFill>
              </a:rPr>
              <a:t>и «Об охране окружающей среды» 2002 </a:t>
            </a:r>
            <a:r>
              <a:rPr lang="ru-RU" dirty="0" smtClean="0">
                <a:solidFill>
                  <a:schemeClr val="tx1"/>
                </a:solidFill>
              </a:rPr>
              <a:t>г. </a:t>
            </a:r>
          </a:p>
          <a:p>
            <a:pPr algn="just"/>
            <a:r>
              <a:rPr lang="ru-RU" dirty="0" smtClean="0">
                <a:solidFill>
                  <a:schemeClr val="tx1"/>
                </a:solidFill>
              </a:rPr>
              <a:t>В </a:t>
            </a:r>
            <a:r>
              <a:rPr lang="ru-RU" dirty="0">
                <a:solidFill>
                  <a:schemeClr val="tx1"/>
                </a:solidFill>
              </a:rPr>
              <a:t>обоих законах сформулированы </a:t>
            </a:r>
            <a:r>
              <a:rPr lang="ru-RU" b="1" i="1" dirty="0">
                <a:solidFill>
                  <a:schemeClr val="tx1"/>
                </a:solidFill>
              </a:rPr>
              <a:t>общие требования к производственным объектам, </a:t>
            </a:r>
            <a:r>
              <a:rPr lang="ru-RU" dirty="0">
                <a:solidFill>
                  <a:schemeClr val="tx1"/>
                </a:solidFill>
              </a:rPr>
              <a:t>вне зависимости от их профиля: </a:t>
            </a:r>
          </a:p>
          <a:p>
            <a:pPr algn="just"/>
            <a:r>
              <a:rPr lang="ru-RU" dirty="0">
                <a:solidFill>
                  <a:schemeClr val="tx1"/>
                </a:solidFill>
              </a:rPr>
              <a:t>- осуществление природоохранных мероприятий;</a:t>
            </a:r>
          </a:p>
          <a:p>
            <a:pPr algn="just"/>
            <a:r>
              <a:rPr lang="ru-RU" dirty="0">
                <a:solidFill>
                  <a:schemeClr val="tx1"/>
                </a:solidFill>
              </a:rPr>
              <a:t>- соблюдение нормативов качества природной среды;</a:t>
            </a:r>
          </a:p>
          <a:p>
            <a:pPr algn="just"/>
            <a:r>
              <a:rPr lang="ru-RU" dirty="0">
                <a:solidFill>
                  <a:schemeClr val="tx1"/>
                </a:solidFill>
              </a:rPr>
              <a:t>- разрешительный порядок выбросов, сбросов и размещения отходов;</a:t>
            </a:r>
          </a:p>
          <a:p>
            <a:pPr algn="just"/>
            <a:r>
              <a:rPr lang="ru-RU" dirty="0">
                <a:solidFill>
                  <a:schemeClr val="tx1"/>
                </a:solidFill>
              </a:rPr>
              <a:t>- право государственных контролирующих органов ограничивать, приостанавливать и прекращать деятельность предприятий, нарушающих природоохранное законодательство и наносящих ущерб окружающей среде и здоровью населения. </a:t>
            </a:r>
          </a:p>
          <a:p>
            <a:pPr algn="just"/>
            <a:r>
              <a:rPr lang="ru-RU" dirty="0">
                <a:solidFill>
                  <a:schemeClr val="tx1"/>
                </a:solidFill>
              </a:rPr>
              <a:t>Далее в обоих законах содержится конкретизация требований по видам деятельности: </a:t>
            </a:r>
          </a:p>
          <a:p>
            <a:pPr algn="just"/>
            <a:r>
              <a:rPr lang="ru-RU" dirty="0">
                <a:solidFill>
                  <a:schemeClr val="tx1"/>
                </a:solidFill>
              </a:rPr>
              <a:t>- в законе 1991 г. - сельское хозяйство, мелиорация, энергетика, строительство и реконструкция городов и других населенных пунктов, использование радиоактивных и химических веществ, размещение отходов;</a:t>
            </a:r>
          </a:p>
          <a:p>
            <a:pPr algn="just"/>
            <a:r>
              <a:rPr lang="ru-RU" dirty="0">
                <a:solidFill>
                  <a:schemeClr val="tx1"/>
                </a:solidFill>
              </a:rPr>
              <a:t>- в законе 2002 г. - энергетика; военные и оборонные объекты, вооружения и военная техника; сельское хозяйство и мелиорация; проектирование, строительство, реконструкция городских и сельских поселений; автотранспортные объекты; объекты добычи, хранения, транспортировки и переработки нефти и газа; химические и радиоактивные вещества; обращение с отходами. </a:t>
            </a:r>
            <a:endParaRPr lang="ru-RU" dirty="0" smtClean="0">
              <a:solidFill>
                <a:schemeClr val="tx1"/>
              </a:solidFill>
            </a:endParaRPr>
          </a:p>
          <a:p>
            <a:pPr algn="just"/>
            <a:r>
              <a:rPr lang="ru-RU" dirty="0" smtClean="0">
                <a:solidFill>
                  <a:schemeClr val="tx1"/>
                </a:solidFill>
              </a:rPr>
              <a:t>Дополнение 2016 г. – разделение действующих предприятий на 4 категории.</a:t>
            </a:r>
            <a:endParaRPr lang="ru-RU" dirty="0">
              <a:solidFill>
                <a:schemeClr val="tx1"/>
              </a:solidFill>
            </a:endParaRPr>
          </a:p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475656" y="3068960"/>
            <a:ext cx="1872208" cy="213951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2211355"/>
            <a:ext cx="2600720" cy="4313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77472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620688"/>
            <a:ext cx="3636085" cy="2160240"/>
          </a:xfrm>
        </p:spPr>
        <p:txBody>
          <a:bodyPr/>
          <a:lstStyle/>
          <a:p>
            <a:r>
              <a:rPr lang="ru-RU" sz="2000" dirty="0">
                <a:solidFill>
                  <a:schemeClr val="tx1"/>
                </a:solidFill>
              </a:rPr>
              <a:t>Общие требования к проектированию, строительству, эксплуатации и выводу из эксплуатации зданий, строений, сооружений и иных объектов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99993" y="260648"/>
            <a:ext cx="4392488" cy="6408712"/>
          </a:xfrm>
        </p:spPr>
        <p:txBody>
          <a:bodyPr>
            <a:noAutofit/>
          </a:bodyPr>
          <a:lstStyle/>
          <a:p>
            <a:pPr algn="just"/>
            <a:r>
              <a:rPr lang="ru-RU" sz="1250" dirty="0">
                <a:solidFill>
                  <a:schemeClr val="tx1"/>
                </a:solidFill>
              </a:rPr>
              <a:t>Согласно Закону «Об охране окружающей среды» 2002 г</a:t>
            </a:r>
            <a:r>
              <a:rPr lang="ru-RU" sz="1250" dirty="0" smtClean="0">
                <a:solidFill>
                  <a:schemeClr val="tx1"/>
                </a:solidFill>
              </a:rPr>
              <a:t>., </a:t>
            </a:r>
            <a:r>
              <a:rPr lang="ru-RU" sz="1250" dirty="0">
                <a:solidFill>
                  <a:schemeClr val="tx1"/>
                </a:solidFill>
              </a:rPr>
              <a:t>в проектной документации должны предусматриваться мероприятия по охране окружающей среды, восстановлению природной среды, рациональному использованию и воспроизводству природных ресурсов, обеспечению экологической безопасности. </a:t>
            </a:r>
            <a:endParaRPr lang="ru-RU" sz="1250" dirty="0" smtClean="0">
              <a:solidFill>
                <a:schemeClr val="tx1"/>
              </a:solidFill>
            </a:endParaRPr>
          </a:p>
          <a:p>
            <a:pPr algn="just"/>
            <a:r>
              <a:rPr lang="ru-RU" sz="1250" dirty="0" smtClean="0">
                <a:solidFill>
                  <a:schemeClr val="tx1"/>
                </a:solidFill>
              </a:rPr>
              <a:t>При </a:t>
            </a:r>
            <a:r>
              <a:rPr lang="ru-RU" sz="1250" dirty="0">
                <a:solidFill>
                  <a:schemeClr val="tx1"/>
                </a:solidFill>
              </a:rPr>
              <a:t>проектировании зданий, строений, сооружений и иных объектов должны учитываться нормативы допустимой антропогенной нагрузки на окружающую среду, предусматриваться мероприятия по предупреждению и устранению загрязнения окружающей среды, а также способы размещения отходов производства и потребления, применяться ресурсосберегающие, малоотходные, безотходные и иные наилучшие существующие технологии, способствующие охране окружающей среды, восстановлению природной среды, рациональному использованию и воспроизводству природных ресурсов. </a:t>
            </a:r>
            <a:endParaRPr lang="ru-RU" sz="1250" dirty="0" smtClean="0">
              <a:solidFill>
                <a:schemeClr val="tx1"/>
              </a:solidFill>
            </a:endParaRPr>
          </a:p>
          <a:p>
            <a:pPr algn="just"/>
            <a:r>
              <a:rPr lang="ru-RU" sz="1250" dirty="0">
                <a:solidFill>
                  <a:schemeClr val="tx1"/>
                </a:solidFill>
              </a:rPr>
              <a:t>Запрещается ввод в эксплуатацию зданий, строений, сооружений и иных объектов, не оснащенных техническими средствами и технологиями обезвреживания и безопасного размещения отходов производства и потребления, обезвреживания выбросов и сбросов загрязняющих веществ, обеспечивающими выполнение установленных требований в области охраны окружающей среды. </a:t>
            </a:r>
          </a:p>
          <a:p>
            <a:pPr algn="just"/>
            <a:r>
              <a:rPr lang="ru-RU" sz="1250" dirty="0">
                <a:solidFill>
                  <a:schemeClr val="tx1"/>
                </a:solidFill>
              </a:rPr>
              <a:t>Запрещается также ввод в эксплуатацию объектов, не оснащенных средствами контроля за загрязнением окружающей среды, </a:t>
            </a:r>
            <a:r>
              <a:rPr lang="ru-RU" sz="1250" dirty="0" smtClean="0">
                <a:solidFill>
                  <a:schemeClr val="tx1"/>
                </a:solidFill>
              </a:rPr>
              <a:t>предусмотренных проектами.</a:t>
            </a:r>
            <a:endParaRPr lang="ru-RU" sz="1250" dirty="0">
              <a:solidFill>
                <a:schemeClr val="tx1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55576" y="3356992"/>
            <a:ext cx="3388660" cy="213951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852936"/>
            <a:ext cx="4064000" cy="3042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50292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764704"/>
            <a:ext cx="3636085" cy="1258493"/>
          </a:xfrm>
        </p:spPr>
        <p:txBody>
          <a:bodyPr/>
          <a:lstStyle/>
          <a:p>
            <a:r>
              <a:rPr lang="ru-RU" sz="2400" dirty="0">
                <a:solidFill>
                  <a:schemeClr val="tx1"/>
                </a:solidFill>
              </a:rPr>
              <a:t>Экологические требования к объектам энергетики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11961" y="332656"/>
            <a:ext cx="4608512" cy="6192688"/>
          </a:xfrm>
        </p:spPr>
        <p:txBody>
          <a:bodyPr>
            <a:normAutofit fontScale="55000" lnSpcReduction="20000"/>
          </a:bodyPr>
          <a:lstStyle/>
          <a:p>
            <a:pPr algn="just"/>
            <a:r>
              <a:rPr lang="ru-RU" dirty="0">
                <a:solidFill>
                  <a:schemeClr val="tx1"/>
                </a:solidFill>
              </a:rPr>
              <a:t>Согласно Закону «Об охране окружающей среды» 2002 г</a:t>
            </a:r>
            <a:r>
              <a:rPr lang="ru-RU" dirty="0" smtClean="0">
                <a:solidFill>
                  <a:schemeClr val="tx1"/>
                </a:solidFill>
              </a:rPr>
              <a:t>. </a:t>
            </a:r>
            <a:r>
              <a:rPr lang="ru-RU" dirty="0">
                <a:solidFill>
                  <a:schemeClr val="tx1"/>
                </a:solidFill>
              </a:rPr>
              <a:t>к специфическим экологическим требованиям к объектам энергетики относятся: </a:t>
            </a:r>
          </a:p>
          <a:p>
            <a:pPr algn="just"/>
            <a:r>
              <a:rPr lang="ru-RU" dirty="0">
                <a:solidFill>
                  <a:schemeClr val="tx1"/>
                </a:solidFill>
              </a:rPr>
              <a:t>- учет реальных потребностей в электрической энергии соответствующих регионов;</a:t>
            </a:r>
          </a:p>
          <a:p>
            <a:pPr algn="just"/>
            <a:r>
              <a:rPr lang="ru-RU" dirty="0">
                <a:solidFill>
                  <a:schemeClr val="tx1"/>
                </a:solidFill>
              </a:rPr>
              <a:t>- учет особенности рельефа;</a:t>
            </a:r>
          </a:p>
          <a:p>
            <a:pPr algn="just"/>
            <a:r>
              <a:rPr lang="ru-RU" dirty="0">
                <a:solidFill>
                  <a:schemeClr val="tx1"/>
                </a:solidFill>
              </a:rPr>
              <a:t>- принятие мер по сохранению водных объектов, водосборных площадей, водных биологических ресурсов, земель, почв, лесов и иной растительности, биологического разнообразия</a:t>
            </a:r>
            <a:r>
              <a:rPr lang="ru-RU" dirty="0" smtClean="0">
                <a:solidFill>
                  <a:schemeClr val="tx1"/>
                </a:solidFill>
              </a:rPr>
              <a:t>, … , </a:t>
            </a:r>
            <a:r>
              <a:rPr lang="ru-RU" dirty="0">
                <a:solidFill>
                  <a:schemeClr val="tx1"/>
                </a:solidFill>
              </a:rPr>
              <a:t>сохранению водного режима, обеспечивающего наиболее благоприятные условия для воспроизводства водных биологических ресурсов (при проектировании и эксплуатации ГЭС</a:t>
            </a:r>
            <a:r>
              <a:rPr lang="ru-RU" dirty="0" smtClean="0">
                <a:solidFill>
                  <a:schemeClr val="tx1"/>
                </a:solidFill>
              </a:rPr>
              <a:t>);</a:t>
            </a:r>
          </a:p>
          <a:p>
            <a:pPr algn="just"/>
            <a:r>
              <a:rPr lang="ru-RU" dirty="0">
                <a:solidFill>
                  <a:schemeClr val="tx1"/>
                </a:solidFill>
              </a:rPr>
              <a:t>- охрана окружающей среды от радиационного воздействия, соблюдение установленного порядка и нормативов осуществления технологического процесса, требований федеральных органов исполнительной власти, уполномоченных осуществлять государственный надзор и контроль в области обеспечения радиационной </a:t>
            </a:r>
            <a:r>
              <a:rPr lang="ru-RU" dirty="0" smtClean="0">
                <a:solidFill>
                  <a:schemeClr val="tx1"/>
                </a:solidFill>
              </a:rPr>
              <a:t>безопасности… (</a:t>
            </a:r>
            <a:r>
              <a:rPr lang="ru-RU" dirty="0">
                <a:solidFill>
                  <a:schemeClr val="tx1"/>
                </a:solidFill>
              </a:rPr>
              <a:t>при проектировании и эксплуатации АЭС</a:t>
            </a:r>
            <a:r>
              <a:rPr lang="ru-RU" dirty="0" smtClean="0">
                <a:solidFill>
                  <a:schemeClr val="tx1"/>
                </a:solidFill>
              </a:rPr>
              <a:t>);</a:t>
            </a:r>
          </a:p>
          <a:p>
            <a:pPr algn="just"/>
            <a:r>
              <a:rPr lang="ru-RU" dirty="0">
                <a:solidFill>
                  <a:schemeClr val="tx1"/>
                </a:solidFill>
              </a:rPr>
              <a:t>- соблюдение </a:t>
            </a:r>
            <a:r>
              <a:rPr lang="ru-RU" dirty="0" err="1">
                <a:solidFill>
                  <a:schemeClr val="tx1"/>
                </a:solidFill>
              </a:rPr>
              <a:t>ПДКмр</a:t>
            </a:r>
            <a:r>
              <a:rPr lang="ru-RU" dirty="0">
                <a:solidFill>
                  <a:schemeClr val="tx1"/>
                </a:solidFill>
              </a:rPr>
              <a:t> выбрасываемых веществ на границе СЗЗ нормативного радиуса, что достигается (с учетом свойств используемого топлива) обеспечением необходимой высоты труб, использованием современных технологий сжигания топлива (ступенчатое сжигание и др.), очисткой выбросов (золоулавливание, газоочистка), предварительной подготовкой топлива (</a:t>
            </a:r>
            <a:r>
              <a:rPr lang="ru-RU" dirty="0" err="1">
                <a:solidFill>
                  <a:schemeClr val="tx1"/>
                </a:solidFill>
              </a:rPr>
              <a:t>обессеривание</a:t>
            </a:r>
            <a:r>
              <a:rPr lang="ru-RU" dirty="0">
                <a:solidFill>
                  <a:schemeClr val="tx1"/>
                </a:solidFill>
              </a:rPr>
              <a:t> и др.);</a:t>
            </a:r>
          </a:p>
          <a:p>
            <a:pPr algn="just"/>
            <a:r>
              <a:rPr lang="ru-RU" dirty="0">
                <a:solidFill>
                  <a:schemeClr val="tx1"/>
                </a:solidFill>
              </a:rPr>
              <a:t>- экологически безопасная утилизация </a:t>
            </a:r>
            <a:r>
              <a:rPr lang="ru-RU" dirty="0" err="1">
                <a:solidFill>
                  <a:schemeClr val="tx1"/>
                </a:solidFill>
              </a:rPr>
              <a:t>золошлаковых</a:t>
            </a:r>
            <a:r>
              <a:rPr lang="ru-RU" dirty="0">
                <a:solidFill>
                  <a:schemeClr val="tx1"/>
                </a:solidFill>
              </a:rPr>
              <a:t> отходов (использование их при производстве стройматериалов и т.п.);</a:t>
            </a:r>
          </a:p>
          <a:p>
            <a:pPr algn="just"/>
            <a:r>
              <a:rPr lang="ru-RU" dirty="0">
                <a:solidFill>
                  <a:schemeClr val="tx1"/>
                </a:solidFill>
              </a:rPr>
              <a:t>- водоемы-охладители вновь проектируемых ТЭЦ, ТЭС, АЭС, АТЭЦ и др., НПУ которых не превышают НПУ водохранилища, должны быть отделены от основного водохранилища глухими фильтрующими дамбами, а если НПУ водоема-охладителя выше НПУ основного водохранилища - дамбы должны быть </a:t>
            </a:r>
            <a:r>
              <a:rPr lang="ru-RU" dirty="0" err="1">
                <a:solidFill>
                  <a:schemeClr val="tx1"/>
                </a:solidFill>
              </a:rPr>
              <a:t>нефильтрующими</a:t>
            </a:r>
            <a:r>
              <a:rPr lang="ru-RU" dirty="0">
                <a:solidFill>
                  <a:schemeClr val="tx1"/>
                </a:solidFill>
              </a:rPr>
              <a:t>.</a:t>
            </a:r>
          </a:p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9552" y="3501008"/>
            <a:ext cx="3388660" cy="213951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212976"/>
            <a:ext cx="3888432" cy="2571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62864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764704"/>
            <a:ext cx="3636085" cy="1258493"/>
          </a:xfrm>
        </p:spPr>
        <p:txBody>
          <a:bodyPr/>
          <a:lstStyle/>
          <a:p>
            <a:r>
              <a:rPr lang="ru-RU" sz="2400" i="1" dirty="0">
                <a:solidFill>
                  <a:schemeClr val="tx1"/>
                </a:solidFill>
              </a:rPr>
              <a:t>Специфические требования к объектам гидроэнергетики</a:t>
            </a:r>
            <a:r>
              <a:rPr lang="ru-RU" sz="24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44008" y="404664"/>
            <a:ext cx="4370973" cy="6192688"/>
          </a:xfrm>
        </p:spPr>
        <p:txBody>
          <a:bodyPr>
            <a:noAutofit/>
          </a:bodyPr>
          <a:lstStyle/>
          <a:p>
            <a:pPr marL="0" indent="0" algn="just">
              <a:spcBef>
                <a:spcPts val="0"/>
              </a:spcBef>
              <a:spcAft>
                <a:spcPts val="0"/>
              </a:spcAft>
            </a:pPr>
            <a:r>
              <a:rPr lang="ru-RU" sz="1200" dirty="0">
                <a:solidFill>
                  <a:schemeClr val="tx1"/>
                </a:solidFill>
              </a:rPr>
              <a:t>О</a:t>
            </a:r>
            <a:r>
              <a:rPr lang="ru-RU" sz="1200" dirty="0" smtClean="0">
                <a:solidFill>
                  <a:schemeClr val="tx1"/>
                </a:solidFill>
              </a:rPr>
              <a:t>существляются </a:t>
            </a:r>
            <a:r>
              <a:rPr lang="ru-RU" sz="1200" dirty="0">
                <a:solidFill>
                  <a:schemeClr val="tx1"/>
                </a:solidFill>
              </a:rPr>
              <a:t>с учетом СанПиН </a:t>
            </a:r>
            <a:r>
              <a:rPr lang="ru-RU" sz="1200" dirty="0" smtClean="0">
                <a:solidFill>
                  <a:schemeClr val="tx1"/>
                </a:solidFill>
              </a:rPr>
              <a:t>3907-85 </a:t>
            </a:r>
            <a:r>
              <a:rPr lang="ru-RU" sz="1200" dirty="0">
                <a:solidFill>
                  <a:schemeClr val="tx1"/>
                </a:solidFill>
              </a:rPr>
              <a:t>и включают: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</a:pPr>
            <a:r>
              <a:rPr lang="ru-RU" sz="1200" dirty="0">
                <a:solidFill>
                  <a:schemeClr val="tx1"/>
                </a:solidFill>
              </a:rPr>
              <a:t>- высокую надежность гидротехнических сооружений;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</a:pPr>
            <a:r>
              <a:rPr lang="ru-RU" sz="1200" dirty="0">
                <a:solidFill>
                  <a:schemeClr val="tx1"/>
                </a:solidFill>
              </a:rPr>
              <a:t>- минимизацию размеров создаваемых водохранилищ и их влияния на структуру земельных </a:t>
            </a:r>
            <a:r>
              <a:rPr lang="ru-RU" sz="1200" dirty="0" smtClean="0">
                <a:solidFill>
                  <a:schemeClr val="tx1"/>
                </a:solidFill>
              </a:rPr>
              <a:t>площадей;</a:t>
            </a:r>
            <a:endParaRPr lang="ru-RU" sz="1200" dirty="0">
              <a:solidFill>
                <a:schemeClr val="tx1"/>
              </a:solidFill>
            </a:endParaRPr>
          </a:p>
          <a:p>
            <a:pPr marL="0" indent="0" algn="just">
              <a:spcBef>
                <a:spcPts val="0"/>
              </a:spcBef>
              <a:spcAft>
                <a:spcPts val="0"/>
              </a:spcAft>
            </a:pPr>
            <a:r>
              <a:rPr lang="ru-RU" sz="1200" dirty="0">
                <a:solidFill>
                  <a:schemeClr val="tx1"/>
                </a:solidFill>
              </a:rPr>
              <a:t>- недопущение активизации сейсмичности территории (актуально для крупных водохранилищ в сейсмически опасных районах);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</a:pPr>
            <a:r>
              <a:rPr lang="ru-RU" sz="1200" dirty="0">
                <a:solidFill>
                  <a:schemeClr val="tx1"/>
                </a:solidFill>
              </a:rPr>
              <a:t>- определение зон подтопления и </a:t>
            </a:r>
            <a:r>
              <a:rPr lang="ru-RU" sz="1200" dirty="0" err="1">
                <a:solidFill>
                  <a:schemeClr val="tx1"/>
                </a:solidFill>
              </a:rPr>
              <a:t>берегообрушения</a:t>
            </a:r>
            <a:r>
              <a:rPr lang="ru-RU" sz="1200" dirty="0">
                <a:solidFill>
                  <a:schemeClr val="tx1"/>
                </a:solidFill>
              </a:rPr>
              <a:t> на </a:t>
            </a:r>
            <a:r>
              <a:rPr lang="ru-RU" sz="1200" dirty="0" smtClean="0">
                <a:solidFill>
                  <a:schemeClr val="tx1"/>
                </a:solidFill>
              </a:rPr>
              <a:t>10-летний период </a:t>
            </a:r>
            <a:r>
              <a:rPr lang="ru-RU" sz="1200" dirty="0">
                <a:solidFill>
                  <a:schemeClr val="tx1"/>
                </a:solidFill>
              </a:rPr>
              <a:t>и конечную </a:t>
            </a:r>
            <a:r>
              <a:rPr lang="ru-RU" sz="1200" dirty="0" smtClean="0">
                <a:solidFill>
                  <a:schemeClr val="tx1"/>
                </a:solidFill>
              </a:rPr>
              <a:t>стадию;</a:t>
            </a:r>
            <a:endParaRPr lang="ru-RU" sz="1200" dirty="0">
              <a:solidFill>
                <a:schemeClr val="tx1"/>
              </a:solidFill>
            </a:endParaRPr>
          </a:p>
          <a:p>
            <a:pPr marL="0" indent="0" algn="just">
              <a:spcBef>
                <a:spcPts val="0"/>
              </a:spcBef>
              <a:spcAft>
                <a:spcPts val="0"/>
              </a:spcAft>
            </a:pPr>
            <a:r>
              <a:rPr lang="ru-RU" sz="1200" dirty="0">
                <a:solidFill>
                  <a:schemeClr val="tx1"/>
                </a:solidFill>
              </a:rPr>
              <a:t>- санитарную очистку территорий населенных пунктов, предприятий, зданий и сооружений, подлежащих выносу, а также мест массивного загрязнения;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</a:pPr>
            <a:r>
              <a:rPr lang="ru-RU" sz="1200" dirty="0">
                <a:solidFill>
                  <a:schemeClr val="tx1"/>
                </a:solidFill>
              </a:rPr>
              <a:t>- очистку ложа водохранилища от древесной и кустарниковой </a:t>
            </a:r>
            <a:r>
              <a:rPr lang="ru-RU" sz="1200" dirty="0" smtClean="0">
                <a:solidFill>
                  <a:schemeClr val="tx1"/>
                </a:solidFill>
              </a:rPr>
              <a:t>растительности;</a:t>
            </a:r>
            <a:endParaRPr lang="ru-RU" sz="1200" dirty="0">
              <a:solidFill>
                <a:schemeClr val="tx1"/>
              </a:solidFill>
            </a:endParaRPr>
          </a:p>
          <a:p>
            <a:pPr marL="0" indent="0" algn="just">
              <a:spcBef>
                <a:spcPts val="0"/>
              </a:spcBef>
              <a:spcAft>
                <a:spcPts val="0"/>
              </a:spcAft>
            </a:pPr>
            <a:r>
              <a:rPr lang="ru-RU" sz="1200" dirty="0">
                <a:solidFill>
                  <a:schemeClr val="tx1"/>
                </a:solidFill>
              </a:rPr>
              <a:t>- недопущение разрушения и попадания в водохранилище опасных в санитарно-эпидемиологическом отношении </a:t>
            </a:r>
            <a:r>
              <a:rPr lang="ru-RU" sz="1200" dirty="0" smtClean="0">
                <a:solidFill>
                  <a:schemeClr val="tx1"/>
                </a:solidFill>
              </a:rPr>
              <a:t>объектов;</a:t>
            </a:r>
            <a:endParaRPr lang="ru-RU" sz="1200" dirty="0">
              <a:solidFill>
                <a:schemeClr val="tx1"/>
              </a:solidFill>
            </a:endParaRPr>
          </a:p>
          <a:p>
            <a:pPr marL="0" indent="0" algn="just">
              <a:spcBef>
                <a:spcPts val="0"/>
              </a:spcBef>
              <a:spcAft>
                <a:spcPts val="0"/>
              </a:spcAft>
            </a:pPr>
            <a:r>
              <a:rPr lang="ru-RU" sz="1200" dirty="0">
                <a:solidFill>
                  <a:schemeClr val="tx1"/>
                </a:solidFill>
              </a:rPr>
              <a:t>- вывоз на сельскохозяйственные поля навоза, почвы животноводческих помещений, загонов, выгульных дворов и т.п. с последующей санитарной обработкой их территорий;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</a:pPr>
            <a:r>
              <a:rPr lang="ru-RU" sz="1200" dirty="0">
                <a:solidFill>
                  <a:schemeClr val="tx1"/>
                </a:solidFill>
              </a:rPr>
              <a:t>- мероприятия по борьбе с избыточным цветением воды, микроводорослями, зарастанием и др.;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</a:pPr>
            <a:r>
              <a:rPr lang="ru-RU" sz="1200" dirty="0">
                <a:solidFill>
                  <a:schemeClr val="tx1"/>
                </a:solidFill>
              </a:rPr>
              <a:t>- мероприятия по борьбе с всплыванием торфяников;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</a:pPr>
            <a:r>
              <a:rPr lang="ru-RU" sz="1200" dirty="0">
                <a:solidFill>
                  <a:schemeClr val="tx1"/>
                </a:solidFill>
              </a:rPr>
              <a:t>- мероприятия по регулированию наносного режима водохранилищ;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</a:pPr>
            <a:r>
              <a:rPr lang="ru-RU" sz="1200" dirty="0" smtClean="0">
                <a:solidFill>
                  <a:schemeClr val="tx1"/>
                </a:solidFill>
              </a:rPr>
              <a:t>- </a:t>
            </a:r>
            <a:r>
              <a:rPr lang="ru-RU" sz="1200" dirty="0">
                <a:solidFill>
                  <a:schemeClr val="tx1"/>
                </a:solidFill>
              </a:rPr>
              <a:t>мероприятия по уменьшению площади </a:t>
            </a:r>
            <a:r>
              <a:rPr lang="ru-RU" sz="1200" dirty="0" smtClean="0">
                <a:solidFill>
                  <a:schemeClr val="tx1"/>
                </a:solidFill>
              </a:rPr>
              <a:t>мелководий, </a:t>
            </a:r>
            <a:r>
              <a:rPr lang="ru-RU" sz="1200" dirty="0">
                <a:solidFill>
                  <a:schemeClr val="tx1"/>
                </a:solidFill>
              </a:rPr>
              <a:t>по предупреждению </a:t>
            </a:r>
            <a:r>
              <a:rPr lang="ru-RU" sz="1200" dirty="0" err="1">
                <a:solidFill>
                  <a:schemeClr val="tx1"/>
                </a:solidFill>
              </a:rPr>
              <a:t>выплода</a:t>
            </a:r>
            <a:r>
              <a:rPr lang="ru-RU" sz="1200" dirty="0">
                <a:solidFill>
                  <a:schemeClr val="tx1"/>
                </a:solidFill>
              </a:rPr>
              <a:t> гнуса, комаров, клещей;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</a:pPr>
            <a:r>
              <a:rPr lang="ru-RU" sz="1200" dirty="0" smtClean="0">
                <a:solidFill>
                  <a:schemeClr val="tx1"/>
                </a:solidFill>
              </a:rPr>
              <a:t>- </a:t>
            </a:r>
            <a:r>
              <a:rPr lang="ru-RU" sz="1200" dirty="0">
                <a:solidFill>
                  <a:schemeClr val="tx1"/>
                </a:solidFill>
              </a:rPr>
              <a:t>при устройстве водохранилищ с малыми глубинами на реках с большим количеством наносов - мероприятия, препятствующие отложению </a:t>
            </a:r>
            <a:r>
              <a:rPr lang="ru-RU" sz="1200" dirty="0" smtClean="0">
                <a:solidFill>
                  <a:schemeClr val="tx1"/>
                </a:solidFill>
              </a:rPr>
              <a:t>наносов;</a:t>
            </a:r>
            <a:endParaRPr lang="ru-RU" sz="1200" dirty="0">
              <a:solidFill>
                <a:schemeClr val="tx1"/>
              </a:solidFill>
            </a:endParaRPr>
          </a:p>
          <a:p>
            <a:pPr marL="0" indent="0" algn="just">
              <a:spcBef>
                <a:spcPts val="0"/>
              </a:spcBef>
              <a:spcAft>
                <a:spcPts val="0"/>
              </a:spcAft>
            </a:pPr>
            <a:r>
              <a:rPr lang="ru-RU" sz="1200" dirty="0">
                <a:solidFill>
                  <a:schemeClr val="tx1"/>
                </a:solidFill>
              </a:rPr>
              <a:t>- обеспечение сохранности памятников истории и культуры.</a:t>
            </a:r>
          </a:p>
          <a:p>
            <a:endParaRPr lang="ru-RU" sz="10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83568" y="3429000"/>
            <a:ext cx="3388660" cy="213951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780928"/>
            <a:ext cx="4355976" cy="2896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75551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92696"/>
            <a:ext cx="3636085" cy="1258493"/>
          </a:xfrm>
        </p:spPr>
        <p:txBody>
          <a:bodyPr/>
          <a:lstStyle/>
          <a:p>
            <a:r>
              <a:rPr lang="ru-RU" sz="2400" i="1" dirty="0">
                <a:solidFill>
                  <a:schemeClr val="tx1"/>
                </a:solidFill>
              </a:rPr>
              <a:t>Специфические требования к объектам атомной энергетики</a:t>
            </a:r>
            <a:r>
              <a:rPr lang="ru-RU" sz="24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93515" y="476672"/>
            <a:ext cx="4226957" cy="6048672"/>
          </a:xfrm>
        </p:spPr>
        <p:txBody>
          <a:bodyPr>
            <a:normAutofit fontScale="70000" lnSpcReduction="20000"/>
          </a:bodyPr>
          <a:lstStyle/>
          <a:p>
            <a:pPr algn="just"/>
            <a:r>
              <a:rPr lang="ru-RU" dirty="0">
                <a:solidFill>
                  <a:schemeClr val="tx1"/>
                </a:solidFill>
              </a:rPr>
              <a:t>В</a:t>
            </a:r>
            <a:r>
              <a:rPr lang="ru-RU" dirty="0" smtClean="0">
                <a:solidFill>
                  <a:schemeClr val="tx1"/>
                </a:solidFill>
              </a:rPr>
              <a:t>ключают </a:t>
            </a:r>
            <a:r>
              <a:rPr lang="ru-RU" dirty="0">
                <a:solidFill>
                  <a:schemeClr val="tx1"/>
                </a:solidFill>
              </a:rPr>
              <a:t>как прописанные в Законе «Об охране окружающей среды» 2002 г. вопросы ядерной безопасности (охрана окружающей среды от радиационного воздействия и соблюдение требований радиационной безопасности, обеспечение безопасного хранения, транспортировки и переработки облученного топлива, безопасный вывод и демонтаж сооружений АЭС из эксплуатации после их отработки), так и общие для энергетических объектов вопросы предотвращения теплового загрязнения водных объектов, используемых в качестве охладителей. Для крупных АЭС (6 ГВт) размеры таких объектов могут доходить до 120-180 км</a:t>
            </a:r>
            <a:r>
              <a:rPr lang="ru-RU" baseline="30000" dirty="0">
                <a:solidFill>
                  <a:schemeClr val="tx1"/>
                </a:solidFill>
              </a:rPr>
              <a:t>2</a:t>
            </a:r>
            <a:r>
              <a:rPr lang="ru-RU" dirty="0">
                <a:solidFill>
                  <a:schemeClr val="tx1"/>
                </a:solidFill>
              </a:rPr>
              <a:t> при использовании прудов-охладителей или до 3 тыс. га при строительстве </a:t>
            </a:r>
            <a:r>
              <a:rPr lang="ru-RU" dirty="0" smtClean="0">
                <a:solidFill>
                  <a:schemeClr val="tx1"/>
                </a:solidFill>
              </a:rPr>
              <a:t>градирен. </a:t>
            </a:r>
            <a:r>
              <a:rPr lang="ru-RU" dirty="0">
                <a:solidFill>
                  <a:schemeClr val="tx1"/>
                </a:solidFill>
              </a:rPr>
              <a:t>С высокой потенциальной опасностью ядерных энергетических установок связаны максимально жесткие требования к прочности их конструкций (высокопрочный толстостенный металлический корпус реактора, экранирование толстыми бетонными оболочками и стенами) и к инженерно-геологическим условиям площадок их размещения: отсутствие проявлений карста, суффозии, </a:t>
            </a:r>
            <a:r>
              <a:rPr lang="ru-RU" dirty="0" err="1">
                <a:solidFill>
                  <a:schemeClr val="tx1"/>
                </a:solidFill>
              </a:rPr>
              <a:t>просадочных</a:t>
            </a:r>
            <a:r>
              <a:rPr lang="ru-RU" dirty="0">
                <a:solidFill>
                  <a:schemeClr val="tx1"/>
                </a:solidFill>
              </a:rPr>
              <a:t> грунтов и тектонических нарушений, в </a:t>
            </a:r>
            <a:r>
              <a:rPr lang="ru-RU" dirty="0" err="1">
                <a:solidFill>
                  <a:schemeClr val="tx1"/>
                </a:solidFill>
              </a:rPr>
              <a:t>т.ч</a:t>
            </a:r>
            <a:r>
              <a:rPr lang="ru-RU" dirty="0">
                <a:solidFill>
                  <a:schemeClr val="tx1"/>
                </a:solidFill>
              </a:rPr>
              <a:t>. на уровне кристаллического фундамента.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27584" y="3356992"/>
            <a:ext cx="3388660" cy="213951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780926"/>
            <a:ext cx="4224470" cy="3168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01696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620688"/>
            <a:ext cx="4118227" cy="1512168"/>
          </a:xfrm>
        </p:spPr>
        <p:txBody>
          <a:bodyPr/>
          <a:lstStyle/>
          <a:p>
            <a:r>
              <a:rPr lang="ru-RU" sz="2000" dirty="0" smtClean="0">
                <a:solidFill>
                  <a:schemeClr val="tx1"/>
                </a:solidFill>
              </a:rPr>
              <a:t>Требования </a:t>
            </a:r>
            <a:r>
              <a:rPr lang="ru-RU" sz="2000" dirty="0">
                <a:solidFill>
                  <a:schemeClr val="tx1"/>
                </a:solidFill>
              </a:rPr>
              <a:t>в области охраны окружающей среды в сельском хозяйстве и при мелиоративных мероприятиях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83969" y="260648"/>
            <a:ext cx="4680520" cy="6336704"/>
          </a:xfrm>
        </p:spPr>
        <p:txBody>
          <a:bodyPr>
            <a:noAutofit/>
          </a:bodyPr>
          <a:lstStyle/>
          <a:p>
            <a:pPr algn="just"/>
            <a:r>
              <a:rPr lang="ru-RU" sz="1100" dirty="0">
                <a:solidFill>
                  <a:schemeClr val="tx1"/>
                </a:solidFill>
              </a:rPr>
              <a:t>Требования в области охраны окружающей среды в сельском хозяйстве и при мелиоративных мероприятиях регламентируются статьями 42 и 43 Закона «Об охране окружающей среды» 2002 </a:t>
            </a:r>
            <a:r>
              <a:rPr lang="ru-RU" sz="1100" dirty="0" smtClean="0">
                <a:solidFill>
                  <a:schemeClr val="tx1"/>
                </a:solidFill>
              </a:rPr>
              <a:t>г. </a:t>
            </a:r>
            <a:r>
              <a:rPr lang="ru-RU" sz="1100" dirty="0">
                <a:solidFill>
                  <a:schemeClr val="tx1"/>
                </a:solidFill>
              </a:rPr>
              <a:t>При эксплуатации объектов сельскохозяйственного назначения должны соблюдаться требования в области охраны окружающей среды, проводиться мероприятия по охране земель, почв, водных объектов, растений, животных и других организмов от негативного воздействия хозяйственной и иной деятельности на окружающую среду. Объекты сельскохозяйственного назначения должны иметь необходимые санитарно-защитные зоны и очистные </a:t>
            </a:r>
            <a:r>
              <a:rPr lang="ru-RU" sz="1100" dirty="0" smtClean="0">
                <a:solidFill>
                  <a:schemeClr val="tx1"/>
                </a:solidFill>
              </a:rPr>
              <a:t>сооружения. </a:t>
            </a:r>
          </a:p>
          <a:p>
            <a:pPr algn="just"/>
            <a:r>
              <a:rPr lang="ru-RU" sz="1100" dirty="0">
                <a:solidFill>
                  <a:schemeClr val="tx1"/>
                </a:solidFill>
              </a:rPr>
              <a:t>Согласно Земельного кодекса </a:t>
            </a:r>
            <a:r>
              <a:rPr lang="ru-RU" sz="1100" dirty="0" smtClean="0">
                <a:solidFill>
                  <a:schemeClr val="tx1"/>
                </a:solidFill>
              </a:rPr>
              <a:t>РФ, </a:t>
            </a:r>
            <a:r>
              <a:rPr lang="ru-RU" sz="1100" dirty="0">
                <a:solidFill>
                  <a:schemeClr val="tx1"/>
                </a:solidFill>
              </a:rPr>
              <a:t>в целях охраны земель собственники земельных участков, землепользователи, землевладельцы и арендаторы земельных участков обязаны проводить мероприятия по:</a:t>
            </a:r>
          </a:p>
          <a:p>
            <a:pPr algn="just"/>
            <a:r>
              <a:rPr lang="ru-RU" sz="1100" dirty="0">
                <a:solidFill>
                  <a:schemeClr val="tx1"/>
                </a:solidFill>
              </a:rPr>
              <a:t>- сохранению почв и их плодородия;</a:t>
            </a:r>
          </a:p>
          <a:p>
            <a:pPr algn="just"/>
            <a:r>
              <a:rPr lang="ru-RU" sz="1100" dirty="0">
                <a:solidFill>
                  <a:schemeClr val="tx1"/>
                </a:solidFill>
              </a:rPr>
              <a:t>- защите земель от водной и ветровой эрозии, </a:t>
            </a:r>
            <a:r>
              <a:rPr lang="ru-RU" sz="1100" dirty="0" smtClean="0">
                <a:solidFill>
                  <a:schemeClr val="tx1"/>
                </a:solidFill>
              </a:rPr>
              <a:t>заболачивания</a:t>
            </a:r>
            <a:r>
              <a:rPr lang="ru-RU" sz="1100" dirty="0">
                <a:solidFill>
                  <a:schemeClr val="tx1"/>
                </a:solidFill>
              </a:rPr>
              <a:t>, вторичного засоления, иссушения, уплотнения, </a:t>
            </a:r>
            <a:r>
              <a:rPr lang="ru-RU" sz="1100" dirty="0" smtClean="0">
                <a:solidFill>
                  <a:schemeClr val="tx1"/>
                </a:solidFill>
              </a:rPr>
              <a:t>загрязнения, </a:t>
            </a:r>
            <a:r>
              <a:rPr lang="ru-RU" sz="1100" dirty="0">
                <a:solidFill>
                  <a:schemeClr val="tx1"/>
                </a:solidFill>
              </a:rPr>
              <a:t>захламления отходами </a:t>
            </a:r>
            <a:r>
              <a:rPr lang="ru-RU" sz="1100" dirty="0" smtClean="0">
                <a:solidFill>
                  <a:schemeClr val="tx1"/>
                </a:solidFill>
              </a:rPr>
              <a:t>и </a:t>
            </a:r>
            <a:r>
              <a:rPr lang="ru-RU" sz="1100" dirty="0">
                <a:solidFill>
                  <a:schemeClr val="tx1"/>
                </a:solidFill>
              </a:rPr>
              <a:t>других </a:t>
            </a:r>
            <a:r>
              <a:rPr lang="ru-RU" sz="1100" dirty="0" smtClean="0">
                <a:solidFill>
                  <a:schemeClr val="tx1"/>
                </a:solidFill>
              </a:rPr>
              <a:t>воздействий</a:t>
            </a:r>
            <a:r>
              <a:rPr lang="ru-RU" sz="1100" dirty="0">
                <a:solidFill>
                  <a:schemeClr val="tx1"/>
                </a:solidFill>
              </a:rPr>
              <a:t>, в результате которых происходит деградация земель;</a:t>
            </a:r>
          </a:p>
          <a:p>
            <a:pPr algn="just"/>
            <a:r>
              <a:rPr lang="ru-RU" sz="1100" dirty="0">
                <a:solidFill>
                  <a:schemeClr val="tx1"/>
                </a:solidFill>
              </a:rPr>
              <a:t>- защите сельскохозяйственных угодий и других земель от заражения </a:t>
            </a:r>
            <a:r>
              <a:rPr lang="ru-RU" sz="1100" dirty="0" err="1">
                <a:solidFill>
                  <a:schemeClr val="tx1"/>
                </a:solidFill>
              </a:rPr>
              <a:t>бактериально</a:t>
            </a:r>
            <a:r>
              <a:rPr lang="ru-RU" sz="1100" dirty="0">
                <a:solidFill>
                  <a:schemeClr val="tx1"/>
                </a:solidFill>
              </a:rPr>
              <a:t>-паразитическими и карантинными вредителями и болезнями растений, зарастания сорными растениями, кустарниками и мелколесьем, иных видов ухудшения состояния земель;</a:t>
            </a:r>
          </a:p>
          <a:p>
            <a:pPr algn="just"/>
            <a:r>
              <a:rPr lang="ru-RU" sz="1100" dirty="0">
                <a:solidFill>
                  <a:schemeClr val="tx1"/>
                </a:solidFill>
              </a:rPr>
              <a:t>- ликвидации последствий загрязнения, в том числе биогенного загрязнения, и захламления земель;</a:t>
            </a:r>
          </a:p>
          <a:p>
            <a:pPr algn="just"/>
            <a:r>
              <a:rPr lang="ru-RU" sz="1100" dirty="0">
                <a:solidFill>
                  <a:schemeClr val="tx1"/>
                </a:solidFill>
              </a:rPr>
              <a:t>- сохранению достигнутого уровня мелиорации;</a:t>
            </a:r>
          </a:p>
          <a:p>
            <a:pPr algn="just"/>
            <a:r>
              <a:rPr lang="ru-RU" sz="1100" dirty="0">
                <a:solidFill>
                  <a:schemeClr val="tx1"/>
                </a:solidFill>
              </a:rPr>
              <a:t>- рекультивации нарушенных земель, восстановлению плодородия почв, своевременному вовлечению земель в оборот;</a:t>
            </a:r>
          </a:p>
          <a:p>
            <a:pPr algn="just"/>
            <a:r>
              <a:rPr lang="ru-RU" sz="1100" dirty="0">
                <a:solidFill>
                  <a:schemeClr val="tx1"/>
                </a:solidFill>
              </a:rPr>
              <a:t>- сохранению плодородия почв и их использованию при проведении работ, связанных с нарушением земель.</a:t>
            </a:r>
          </a:p>
          <a:p>
            <a:pPr algn="just"/>
            <a:endParaRPr lang="ru-RU" sz="11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83568" y="2564904"/>
            <a:ext cx="3388660" cy="213951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348880"/>
            <a:ext cx="4046219" cy="3034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90443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548681"/>
            <a:ext cx="3636085" cy="1080120"/>
          </a:xfrm>
        </p:spPr>
        <p:txBody>
          <a:bodyPr/>
          <a:lstStyle/>
          <a:p>
            <a:r>
              <a:rPr lang="ru-RU" sz="2000" dirty="0">
                <a:solidFill>
                  <a:schemeClr val="tx1"/>
                </a:solidFill>
              </a:rPr>
              <a:t>Требования охраны окружающей среды при планировке и застройке населенных пунктов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93515" y="404664"/>
            <a:ext cx="4298965" cy="5976664"/>
          </a:xfrm>
        </p:spPr>
        <p:txBody>
          <a:bodyPr>
            <a:normAutofit fontScale="62500" lnSpcReduction="20000"/>
          </a:bodyPr>
          <a:lstStyle/>
          <a:p>
            <a:pPr algn="just"/>
            <a:r>
              <a:rPr lang="ru-RU" dirty="0">
                <a:solidFill>
                  <a:schemeClr val="tx1"/>
                </a:solidFill>
              </a:rPr>
              <a:t>При планировке и застройке городских, сельских поселений и других муниципальных образований должны соблюдаться требования, нормативы, правила и государственные стандарты в области охраны окружающей среды и приниматься меры по сохранению и восстановлению природной среды, санитарной очистке, обезвреживанию, утилизации, хранению, экологически безопасному удалению, переработке или захоронению </a:t>
            </a:r>
            <a:r>
              <a:rPr lang="ru-RU" dirty="0" smtClean="0">
                <a:solidFill>
                  <a:schemeClr val="tx1"/>
                </a:solidFill>
              </a:rPr>
              <a:t>отходов.</a:t>
            </a:r>
          </a:p>
          <a:p>
            <a:pPr algn="just"/>
            <a:r>
              <a:rPr lang="ru-RU" dirty="0">
                <a:solidFill>
                  <a:schemeClr val="tx1"/>
                </a:solidFill>
              </a:rPr>
              <a:t>Планировка и застройка населенных пунктов</a:t>
            </a:r>
            <a:r>
              <a:rPr lang="ru-RU" i="1" dirty="0">
                <a:solidFill>
                  <a:schemeClr val="tx1"/>
                </a:solidFill>
              </a:rPr>
              <a:t> </a:t>
            </a:r>
            <a:r>
              <a:rPr lang="ru-RU" dirty="0">
                <a:solidFill>
                  <a:schemeClr val="tx1"/>
                </a:solidFill>
              </a:rPr>
              <a:t>регламентируется в Градостроительном кодексе, в СНиП 2.07.01-89* и конкретизируется в Генеральных планах и правилах землепользования и застройки </a:t>
            </a:r>
            <a:r>
              <a:rPr lang="ru-RU" dirty="0" smtClean="0">
                <a:solidFill>
                  <a:schemeClr val="tx1"/>
                </a:solidFill>
              </a:rPr>
              <a:t>городов.</a:t>
            </a:r>
          </a:p>
          <a:p>
            <a:pPr algn="just"/>
            <a:r>
              <a:rPr lang="ru-RU" dirty="0">
                <a:solidFill>
                  <a:schemeClr val="tx1"/>
                </a:solidFill>
              </a:rPr>
              <a:t>Важнейший документ Генеральных планов и правил землепользования и застройки - карта территориальных зон (градостроительного зонирования территории), определяющая: </a:t>
            </a:r>
          </a:p>
          <a:p>
            <a:pPr algn="just"/>
            <a:r>
              <a:rPr lang="ru-RU" dirty="0">
                <a:solidFill>
                  <a:schemeClr val="tx1"/>
                </a:solidFill>
              </a:rPr>
              <a:t>- зоны с особыми условиями использования территорий, в </a:t>
            </a:r>
            <a:r>
              <a:rPr lang="ru-RU" dirty="0" err="1">
                <a:solidFill>
                  <a:schemeClr val="tx1"/>
                </a:solidFill>
              </a:rPr>
              <a:t>т.ч</a:t>
            </a:r>
            <a:r>
              <a:rPr lang="ru-RU" dirty="0">
                <a:solidFill>
                  <a:schemeClr val="tx1"/>
                </a:solidFill>
              </a:rPr>
              <a:t>. зоны действия ограничений по условиям охраны объектов культурного наследия, санитарно-защитные зоны предприятий; </a:t>
            </a:r>
            <a:r>
              <a:rPr lang="ru-RU" dirty="0" err="1">
                <a:solidFill>
                  <a:schemeClr val="tx1"/>
                </a:solidFill>
              </a:rPr>
              <a:t>водоохранные</a:t>
            </a:r>
            <a:r>
              <a:rPr lang="ru-RU" dirty="0">
                <a:solidFill>
                  <a:schemeClr val="tx1"/>
                </a:solidFill>
              </a:rPr>
              <a:t> зоны</a:t>
            </a:r>
          </a:p>
          <a:p>
            <a:pPr algn="just"/>
            <a:r>
              <a:rPr lang="ru-RU" dirty="0">
                <a:solidFill>
                  <a:schemeClr val="tx1"/>
                </a:solidFill>
              </a:rPr>
              <a:t>- территориальные зоны, к которым приписываются градостроительные регламенты по видам и предельным параметрам разрешенного использования земельных участков и иных объектов недвижимости.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348879"/>
            <a:ext cx="4724168" cy="2235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6676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0596382"/>
              </p:ext>
            </p:extLst>
          </p:nvPr>
        </p:nvGraphicFramePr>
        <p:xfrm>
          <a:off x="2411760" y="764704"/>
          <a:ext cx="5760640" cy="568861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760640"/>
              </a:tblGrid>
              <a:tr h="147447"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Жилые зоны</a:t>
                      </a:r>
                      <a:endParaRPr lang="ru-RU" sz="900" b="1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4293" marR="34293" marT="0" marB="0"/>
                </a:tc>
              </a:tr>
              <a:tr h="147447"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Зона застройки многоэтажными жилыми домами</a:t>
                      </a:r>
                      <a:endParaRPr lang="ru-RU" sz="900" b="1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4293" marR="34293" marT="0" marB="0"/>
                </a:tc>
              </a:tr>
              <a:tr h="147447"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Зона застройки малоэтажными и среднеэтажными жилыми домами</a:t>
                      </a:r>
                      <a:endParaRPr lang="ru-RU" sz="900" b="1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4293" marR="34293" marT="0" marB="0"/>
                </a:tc>
              </a:tr>
              <a:tr h="147447"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Зона застройки индивидуальными жилыми домами</a:t>
                      </a:r>
                      <a:endParaRPr lang="ru-RU" sz="900" b="1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4293" marR="34293" marT="0" marB="0"/>
                </a:tc>
              </a:tr>
              <a:tr h="147447"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Зона  садоводств и дачных участков</a:t>
                      </a:r>
                      <a:endParaRPr lang="ru-RU" sz="900" b="1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4293" marR="34293" marT="0" marB="0"/>
                </a:tc>
              </a:tr>
              <a:tr h="233078"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Зона развития жилой застройки</a:t>
                      </a:r>
                      <a:endParaRPr lang="ru-RU" sz="900" b="1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4293" marR="34293" marT="0" marB="0"/>
                </a:tc>
              </a:tr>
              <a:tr h="14744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Общественно-жилые зоны</a:t>
                      </a:r>
                      <a:endParaRPr lang="ru-RU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4293" marR="34293" marT="0" marB="0"/>
                </a:tc>
              </a:tr>
              <a:tr h="147447"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Зона общественно-жилого назначения</a:t>
                      </a:r>
                      <a:endParaRPr lang="ru-RU" sz="900" b="1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4293" marR="34293" marT="0" marB="0"/>
                </a:tc>
              </a:tr>
              <a:tr h="14744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Общественно-деловые зоны </a:t>
                      </a:r>
                      <a:endParaRPr lang="ru-RU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4293" marR="34293" marT="0" marB="0"/>
                </a:tc>
              </a:tr>
              <a:tr h="147447"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Зона исторического центра города</a:t>
                      </a:r>
                      <a:endParaRPr lang="ru-RU" sz="900" b="1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4293" marR="34293" marT="0" marB="0"/>
                </a:tc>
              </a:tr>
              <a:tr h="147447"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Зона делового, общественного и коммерческого назначения</a:t>
                      </a:r>
                      <a:endParaRPr lang="ru-RU" sz="900" b="1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4293" marR="34293" marT="0" marB="0"/>
                </a:tc>
              </a:tr>
              <a:tr h="147447"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Зона учреждений здравоохранения и социальной защиты</a:t>
                      </a:r>
                      <a:endParaRPr lang="ru-RU" sz="900" b="1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4293" marR="34293" marT="0" marB="0"/>
                </a:tc>
              </a:tr>
              <a:tr h="147447"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Зона объектов высшего и среднего профессионального образования</a:t>
                      </a:r>
                      <a:endParaRPr lang="ru-RU" sz="900" b="1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4293" marR="34293" marT="0" marB="0"/>
                </a:tc>
              </a:tr>
              <a:tr h="147447"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Зона развития общественной застройки</a:t>
                      </a:r>
                      <a:endParaRPr lang="ru-RU" sz="900" b="1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4293" marR="34293" marT="0" marB="0"/>
                </a:tc>
              </a:tr>
              <a:tr h="14744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Общественно-производственные зоны</a:t>
                      </a:r>
                      <a:endParaRPr lang="ru-RU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4293" marR="34293" marT="0" marB="0"/>
                </a:tc>
              </a:tr>
              <a:tr h="147447"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Зона объектов обслуживания населения и производственной деятельности</a:t>
                      </a:r>
                      <a:endParaRPr lang="ru-RU" sz="900" b="1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4293" marR="34293" marT="0" marB="0"/>
                </a:tc>
              </a:tr>
              <a:tr h="14744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Производственные зоны </a:t>
                      </a:r>
                      <a:endParaRPr lang="ru-RU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4293" marR="34293" marT="0" marB="0"/>
                </a:tc>
              </a:tr>
              <a:tr h="147447"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Зона производственно-коммунальных объектов I класса вредности</a:t>
                      </a:r>
                      <a:endParaRPr lang="ru-RU" sz="900" b="1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4293" marR="34293" marT="0" marB="0"/>
                </a:tc>
              </a:tr>
              <a:tr h="147447"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Зона производственно-коммунальных объектов II класса вредности</a:t>
                      </a:r>
                      <a:endParaRPr lang="ru-RU" sz="900" b="1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4293" marR="34293" marT="0" marB="0"/>
                </a:tc>
              </a:tr>
              <a:tr h="147447"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Зона производственно-коммунальных объектов III класса вредности</a:t>
                      </a:r>
                      <a:endParaRPr lang="ru-RU" sz="900" b="1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4293" marR="34293" marT="0" marB="0"/>
                </a:tc>
              </a:tr>
              <a:tr h="147447"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Зона производственно-коммунальных объектов IV-V классов вредности</a:t>
                      </a:r>
                      <a:endParaRPr lang="ru-RU" sz="900" b="1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4293" marR="34293" marT="0" marB="0"/>
                </a:tc>
              </a:tr>
              <a:tr h="147447"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Зона развития производственных объектов</a:t>
                      </a:r>
                      <a:endParaRPr lang="ru-RU" sz="900" b="1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4293" marR="34293" marT="0" marB="0"/>
                </a:tc>
              </a:tr>
              <a:tr h="14744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Рекреационные зоны </a:t>
                      </a:r>
                      <a:endParaRPr lang="ru-RU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4293" marR="34293" marT="0" marB="0"/>
                </a:tc>
              </a:tr>
              <a:tr h="147447"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Зона городских парков, скверов, садов, бульваров</a:t>
                      </a:r>
                      <a:endParaRPr lang="ru-RU" sz="900" b="1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4293" marR="34293" marT="0" marB="0"/>
                </a:tc>
              </a:tr>
              <a:tr h="147447"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Зона лесопарков, городских лесов и отдыха</a:t>
                      </a:r>
                      <a:endParaRPr lang="ru-RU" sz="900" b="1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4293" marR="34293" marT="0" marB="0"/>
                </a:tc>
              </a:tr>
              <a:tr h="147447"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Зона объектов санаторно-курортного лечения, отдыха и туризма</a:t>
                      </a:r>
                      <a:endParaRPr lang="ru-RU" sz="900" b="1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4293" marR="34293" marT="0" marB="0"/>
                </a:tc>
              </a:tr>
              <a:tr h="147447"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Зона спортивных комплексов и сооружений</a:t>
                      </a:r>
                      <a:endParaRPr lang="ru-RU" sz="900" b="1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4293" marR="34293" marT="0" marB="0"/>
                </a:tc>
              </a:tr>
              <a:tr h="14744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Зоны инженерной и транспортной инфраструктур</a:t>
                      </a:r>
                      <a:endParaRPr lang="ru-RU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4293" marR="34293" marT="0" marB="0"/>
                </a:tc>
              </a:tr>
              <a:tr h="147447"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Зона железнодорожного транспорта</a:t>
                      </a:r>
                      <a:endParaRPr lang="ru-RU" sz="900" b="1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4293" marR="34293" marT="0" marB="0"/>
                </a:tc>
              </a:tr>
              <a:tr h="147447"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Зона объектов инженерной инфраструктуры</a:t>
                      </a:r>
                      <a:endParaRPr lang="ru-RU" sz="900" b="1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4293" marR="34293" marT="0" marB="0"/>
                </a:tc>
              </a:tr>
              <a:tr h="14744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Зоны специального назначения </a:t>
                      </a:r>
                      <a:endParaRPr lang="ru-RU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4293" marR="34293" marT="0" marB="0"/>
                </a:tc>
              </a:tr>
              <a:tr h="147447"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Зона кладбищ</a:t>
                      </a:r>
                      <a:endParaRPr lang="ru-RU" sz="900" b="1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4293" marR="34293" marT="0" marB="0"/>
                </a:tc>
              </a:tr>
              <a:tr h="14744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Зоны военных объектов и иных  режимных территорий </a:t>
                      </a:r>
                      <a:endParaRPr lang="ru-RU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4293" marR="34293" marT="0" marB="0"/>
                </a:tc>
              </a:tr>
              <a:tr h="147447"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Зона военных объектов и иных режимных территорий</a:t>
                      </a:r>
                      <a:endParaRPr lang="ru-RU" sz="900" b="1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4293" marR="34293" marT="0" marB="0"/>
                </a:tc>
              </a:tr>
              <a:tr h="14744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Зоны сельскохозяйственного использования</a:t>
                      </a:r>
                      <a:endParaRPr lang="ru-RU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4293" marR="34293" marT="0" marB="0"/>
                </a:tc>
              </a:tr>
              <a:tr h="147447"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Зона сельскохозяйственных угодий</a:t>
                      </a:r>
                      <a:endParaRPr lang="ru-RU" sz="900" b="1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4293" marR="34293" marT="0" marB="0"/>
                </a:tc>
              </a:tr>
              <a:tr h="147447"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Зона объектов сельскохозяйственного назначения</a:t>
                      </a:r>
                      <a:endParaRPr lang="ru-RU" sz="900" b="1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4293" marR="34293" marT="0" marB="0"/>
                </a:tc>
              </a:tr>
              <a:tr h="14744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Прочие зоны</a:t>
                      </a:r>
                      <a:endParaRPr lang="ru-RU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4293" marR="34293" marT="0" marB="0"/>
                </a:tc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683568" y="188640"/>
            <a:ext cx="8208912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На карте градостроительного зонирования территории выделяются следующие виды территориальных зон:</a:t>
            </a:r>
            <a:endParaRPr kumimoji="0" lang="ru-RU" sz="6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15911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764704"/>
            <a:ext cx="3636085" cy="1258493"/>
          </a:xfrm>
        </p:spPr>
        <p:txBody>
          <a:bodyPr/>
          <a:lstStyle/>
          <a:p>
            <a:r>
              <a:rPr lang="ru-RU" sz="2000" dirty="0">
                <a:solidFill>
                  <a:schemeClr val="tx1"/>
                </a:solidFill>
              </a:rPr>
              <a:t>Формирование процедуры ОВОС в России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93515" y="404664"/>
            <a:ext cx="4370973" cy="6120680"/>
          </a:xfrm>
        </p:spPr>
        <p:txBody>
          <a:bodyPr>
            <a:normAutofit fontScale="62500" lnSpcReduction="20000"/>
          </a:bodyPr>
          <a:lstStyle/>
          <a:p>
            <a:pPr algn="just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1988 г. - создание 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единого общегосударственного природоохранного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ведомства.</a:t>
            </a:r>
          </a:p>
          <a:p>
            <a:pPr algn="just"/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Временная инструкция о порядке проведения оценки воздействия на окружающую среду при разработке технико-экономических обоснований (расчетов) и проектов строительства народнохозяйственных объектов и комплексов, утвержденная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Госкомприродой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СССР 18 мая1990 г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1991 г. – установлен  порядок проведения государственной экологической </a:t>
            </a:r>
            <a:r>
              <a:rPr lang="ru-RU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экспертизы.Первыми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объектами экологической экспертизы стали последние из числа крупных проектов советского времени, такие как Катунская ГЭС,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Юмагузинское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водохранилище в Башкирии,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атомные 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электростанции. </a:t>
            </a:r>
            <a:endPara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1992 г. - 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Руководство о порядке проведения оценки воздействия на окружающую среду (ОВОС) при выборе площадки, разработке технико-экономических обоснований и проектов строительства (реконструкции, расширения и технического перевооружения) хозяйственных объектов и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комплексов.</a:t>
            </a:r>
          </a:p>
          <a:p>
            <a:pPr algn="just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1994 г. - 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Уточненный вариант Положения об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ОВОС, 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Указания к экологическому обоснованию хозяйственной и иной деятельности в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прединвестиционной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и проектной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документации.</a:t>
            </a:r>
          </a:p>
          <a:p>
            <a:pPr algn="just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1995 г.  - Инструкция 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 экологическому обоснованию хозяйственной и иной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деятельности.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7545" y="2420888"/>
            <a:ext cx="3816424" cy="280831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276872"/>
            <a:ext cx="4290053" cy="3217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52316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485989"/>
              </p:ext>
            </p:extLst>
          </p:nvPr>
        </p:nvGraphicFramePr>
        <p:xfrm>
          <a:off x="1907705" y="980729"/>
          <a:ext cx="6552727" cy="547260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68314"/>
                <a:gridCol w="4639573"/>
                <a:gridCol w="556068"/>
                <a:gridCol w="988772"/>
              </a:tblGrid>
              <a:tr h="57340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1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772" marR="5077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Минимальное расстояние от края основной проезжей части магистральных улиц и дорог до линии регулирования жилой застройки </a:t>
                      </a:r>
                      <a:endParaRPr lang="ru-RU" sz="1100" dirty="0">
                        <a:effectLst/>
                        <a:latin typeface="Peterburg"/>
                        <a:ea typeface="Times New Roman"/>
                        <a:cs typeface="Times New Roman"/>
                      </a:endParaRPr>
                    </a:p>
                  </a:txBody>
                  <a:tcPr marL="50772" marR="5077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м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772" marR="5077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50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772" marR="50772" marT="0" marB="0"/>
                </a:tc>
              </a:tr>
              <a:tr h="76453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772" marR="5077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Минимальное расстояние от края основной проезжей части магистральных улиц и дорог до линии регулирования жилой застройки при условии применения </a:t>
                      </a:r>
                      <a:r>
                        <a:rPr lang="ru-RU" sz="1100" dirty="0" err="1">
                          <a:effectLst/>
                        </a:rPr>
                        <a:t>шумозащитных</a:t>
                      </a:r>
                      <a:r>
                        <a:rPr lang="ru-RU" sz="1100" dirty="0">
                          <a:effectLst/>
                        </a:rPr>
                        <a:t> устройств, обеспечивающих требования СНиП II-12-77 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772" marR="5077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м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772" marR="5077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25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772" marR="50772" marT="0" marB="0"/>
                </a:tc>
              </a:tr>
              <a:tr h="57340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772" marR="5077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Максимальное расстояние от края основной проезжей части  улиц, местных или боковых проездов до линии застройки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772" marR="5077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м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772" marR="5077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25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772" marR="50772" marT="0" marB="0"/>
                </a:tc>
              </a:tr>
              <a:tr h="19113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4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772" marR="5077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Минимальный отступ жилых зданий от красной линии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772" marR="5077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м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772" marR="5077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772" marR="50772" marT="0" marB="0"/>
                </a:tc>
              </a:tr>
              <a:tr h="57340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5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772" marR="5077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Минимальное расстояние от стен детских дошкольных учреждений и общеобразовательных школ до красных линий 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772" marR="5077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м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772" marR="5077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25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772" marR="50772" marT="0" marB="0"/>
                </a:tc>
              </a:tr>
              <a:tr h="57340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6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772" marR="5077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Минимальное расстояние между длинными сторонами зданий (для 5-этажных зданий и  по 5 м на каждый дополнительный этаж зданий до 16 этажей)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772" marR="5077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м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772" marR="5077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25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772" marR="50772" marT="0" marB="0"/>
                </a:tc>
              </a:tr>
              <a:tr h="38226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7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772" marR="5077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Минимальные разрывы между стенами зданий без окон из жилых комнат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772" marR="5077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м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772" marR="5077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6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772" marR="50772" marT="0" marB="0"/>
                </a:tc>
              </a:tr>
              <a:tr h="50311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8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772" marR="5077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Максимальная высота здания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772" marR="5077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м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772" marR="5077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51 (Пермь)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772" marR="50772" marT="0" marB="0"/>
                </a:tc>
              </a:tr>
              <a:tr h="57340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9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772" marR="5077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Минимальное расстояние между жилыми, общественными и вспомогательными зданиями промышленных предприятий I и II степени огнестойкости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772" marR="5077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м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772" marR="5077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6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772" marR="50772" marT="0" marB="0"/>
                </a:tc>
              </a:tr>
              <a:tr h="76453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10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772" marR="5077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Минимальное расстояние между жилыми, общественными и вспомогательными зданиями промышленных предприятий I, II, III степени огнестойкости и зданиями III степени огнестойкости 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772" marR="5077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м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772" marR="5077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8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772" marR="50772" marT="0" marB="0"/>
                </a:tc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466167" y="293469"/>
            <a:ext cx="820891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72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По каждой из зон устанавливаются основные, вспомогательные и условно разрешенные виды использования. Кроме того, для каждой зоны устанавливаются нормативы плотности застройки. Например, в Перми для зон застройки многоэтажными жилыми домами предусматривается:</a:t>
            </a:r>
            <a:endParaRPr kumimoji="0" lang="ru-RU" sz="18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59564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764705"/>
            <a:ext cx="3636085" cy="720080"/>
          </a:xfrm>
        </p:spPr>
        <p:txBody>
          <a:bodyPr/>
          <a:lstStyle/>
          <a:p>
            <a:r>
              <a:rPr lang="ru-RU" sz="2000" dirty="0">
                <a:solidFill>
                  <a:schemeClr val="tx1"/>
                </a:solidFill>
              </a:rPr>
              <a:t>Экологические требования к объектам транспорта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93515" y="332656"/>
            <a:ext cx="4298965" cy="6192688"/>
          </a:xfrm>
        </p:spPr>
        <p:txBody>
          <a:bodyPr>
            <a:noAutofit/>
          </a:bodyPr>
          <a:lstStyle/>
          <a:p>
            <a:pPr algn="just"/>
            <a:r>
              <a:rPr lang="ru-RU" sz="1050" b="1" i="1" dirty="0">
                <a:solidFill>
                  <a:schemeClr val="tx1"/>
                </a:solidFill>
              </a:rPr>
              <a:t>Экологические требования к строительству и эксплуатации железных дорог</a:t>
            </a:r>
            <a:r>
              <a:rPr lang="ru-RU" sz="1050" dirty="0">
                <a:solidFill>
                  <a:schemeClr val="tx1"/>
                </a:solidFill>
              </a:rPr>
              <a:t> в основном ограничиваются общими требованию по нормированию и снижению негативного воздействия на окружающую среду (ПДВ, ПДС, ПНООЛР), соблюдению порядка разработки и согласования проектной документации при строительстве и реконструкции. К особенностям отрасли относится необходимость содержания лесозащитных </a:t>
            </a:r>
            <a:r>
              <a:rPr lang="ru-RU" sz="1050" dirty="0" smtClean="0">
                <a:solidFill>
                  <a:schemeClr val="tx1"/>
                </a:solidFill>
              </a:rPr>
              <a:t>полос (</a:t>
            </a:r>
            <a:r>
              <a:rPr lang="ru-RU" sz="1050" dirty="0">
                <a:solidFill>
                  <a:schemeClr val="tx1"/>
                </a:solidFill>
              </a:rPr>
              <a:t>не менее 100 м</a:t>
            </a:r>
            <a:r>
              <a:rPr lang="ru-RU" sz="1050" dirty="0" smtClean="0">
                <a:solidFill>
                  <a:schemeClr val="tx1"/>
                </a:solidFill>
              </a:rPr>
              <a:t>). </a:t>
            </a:r>
            <a:r>
              <a:rPr lang="ru-RU" sz="1050" dirty="0">
                <a:solidFill>
                  <a:schemeClr val="tx1"/>
                </a:solidFill>
              </a:rPr>
              <a:t>В странах с наиболее развитым природоохранным законодательством предусматривается лицензирование и другие формы особого контроля при перевозках опасных грузов.</a:t>
            </a:r>
          </a:p>
          <a:p>
            <a:pPr algn="just"/>
            <a:r>
              <a:rPr lang="ru-RU" sz="1050" b="1" i="1" dirty="0">
                <a:solidFill>
                  <a:schemeClr val="tx1"/>
                </a:solidFill>
              </a:rPr>
              <a:t>Экологические требования к автомобильным дорогам</a:t>
            </a:r>
            <a:r>
              <a:rPr lang="ru-RU" sz="1050" dirty="0">
                <a:solidFill>
                  <a:schemeClr val="tx1"/>
                </a:solidFill>
              </a:rPr>
              <a:t>. Общие требования к вновь проектируемым </a:t>
            </a:r>
            <a:r>
              <a:rPr lang="ru-RU" sz="1050" dirty="0" smtClean="0">
                <a:solidFill>
                  <a:schemeClr val="tx1"/>
                </a:solidFill>
              </a:rPr>
              <a:t>автодорогам </a:t>
            </a:r>
            <a:r>
              <a:rPr lang="ru-RU" sz="1050" dirty="0">
                <a:solidFill>
                  <a:schemeClr val="tx1"/>
                </a:solidFill>
              </a:rPr>
              <a:t>предусматривают:</a:t>
            </a:r>
          </a:p>
          <a:p>
            <a:pPr algn="just"/>
            <a:r>
              <a:rPr lang="ru-RU" sz="1050" dirty="0">
                <a:solidFill>
                  <a:schemeClr val="tx1"/>
                </a:solidFill>
              </a:rPr>
              <a:t>- строгое соблюдение требований по обеспечению экологической безопасности сооружений;</a:t>
            </a:r>
          </a:p>
          <a:p>
            <a:pPr algn="just"/>
            <a:r>
              <a:rPr lang="ru-RU" sz="1050" dirty="0">
                <a:solidFill>
                  <a:schemeClr val="tx1"/>
                </a:solidFill>
              </a:rPr>
              <a:t>- учет решений, принятых в </a:t>
            </a:r>
            <a:r>
              <a:rPr lang="ru-RU" sz="1050" dirty="0" smtClean="0">
                <a:solidFill>
                  <a:schemeClr val="tx1"/>
                </a:solidFill>
              </a:rPr>
              <a:t>документах </a:t>
            </a:r>
            <a:r>
              <a:rPr lang="ru-RU" sz="1050" dirty="0">
                <a:solidFill>
                  <a:schemeClr val="tx1"/>
                </a:solidFill>
              </a:rPr>
              <a:t>территориального планирования;</a:t>
            </a:r>
          </a:p>
          <a:p>
            <a:pPr algn="just"/>
            <a:r>
              <a:rPr lang="ru-RU" sz="1050" dirty="0">
                <a:solidFill>
                  <a:schemeClr val="tx1"/>
                </a:solidFill>
              </a:rPr>
              <a:t>- рациональное </a:t>
            </a:r>
            <a:r>
              <a:rPr lang="ru-RU" sz="1050" dirty="0" err="1">
                <a:solidFill>
                  <a:schemeClr val="tx1"/>
                </a:solidFill>
              </a:rPr>
              <a:t>проложение</a:t>
            </a:r>
            <a:r>
              <a:rPr lang="ru-RU" sz="1050" dirty="0">
                <a:solidFill>
                  <a:schemeClr val="tx1"/>
                </a:solidFill>
              </a:rPr>
              <a:t> дороги, оказывающее положительное влияние на экономическое и социальное развитие прилегающих территорий, недопущение превышения ПДК загрязняющих веществ и ПДУ физических полей в жилых зонах, социально-культурных учреждениях и рекреационных зонах;</a:t>
            </a:r>
          </a:p>
          <a:p>
            <a:pPr algn="just"/>
            <a:r>
              <a:rPr lang="ru-RU" sz="1050" dirty="0">
                <a:solidFill>
                  <a:schemeClr val="tx1"/>
                </a:solidFill>
              </a:rPr>
              <a:t>- рациональное использование земель и других </a:t>
            </a:r>
            <a:r>
              <a:rPr lang="ru-RU" sz="1050" dirty="0" smtClean="0">
                <a:solidFill>
                  <a:schemeClr val="tx1"/>
                </a:solidFill>
              </a:rPr>
              <a:t>ресурсов</a:t>
            </a:r>
            <a:r>
              <a:rPr lang="ru-RU" sz="1050" dirty="0">
                <a:solidFill>
                  <a:schemeClr val="tx1"/>
                </a:solidFill>
              </a:rPr>
              <a:t>.</a:t>
            </a:r>
          </a:p>
          <a:p>
            <a:pPr algn="just"/>
            <a:r>
              <a:rPr lang="ru-RU" sz="1050" b="1" i="1" dirty="0">
                <a:solidFill>
                  <a:schemeClr val="tx1"/>
                </a:solidFill>
              </a:rPr>
              <a:t>Подлежащие учету воздействия от автомобильных дорог включают</a:t>
            </a:r>
            <a:r>
              <a:rPr lang="ru-RU" sz="1050" dirty="0">
                <a:solidFill>
                  <a:schemeClr val="tx1"/>
                </a:solidFill>
              </a:rPr>
              <a:t>:</a:t>
            </a:r>
          </a:p>
          <a:p>
            <a:pPr algn="just"/>
            <a:r>
              <a:rPr lang="ru-RU" sz="1050" dirty="0">
                <a:solidFill>
                  <a:schemeClr val="tx1"/>
                </a:solidFill>
              </a:rPr>
              <a:t>- строительные воздействия, связанные с ведением работ при сооружении дороги и носящие главным образом временный характер;</a:t>
            </a:r>
          </a:p>
          <a:p>
            <a:pPr algn="just"/>
            <a:r>
              <a:rPr lang="ru-RU" sz="1050" dirty="0">
                <a:solidFill>
                  <a:schemeClr val="tx1"/>
                </a:solidFill>
              </a:rPr>
              <a:t>- эксплуатационные воздействия, связанные с функционированием автомобильной дороги как инженерного сооружения; </a:t>
            </a:r>
          </a:p>
          <a:p>
            <a:pPr algn="just"/>
            <a:r>
              <a:rPr lang="ru-RU" sz="1050" dirty="0">
                <a:solidFill>
                  <a:schemeClr val="tx1"/>
                </a:solidFill>
              </a:rPr>
              <a:t>-воздействия автомобильного транспорта.</a:t>
            </a:r>
          </a:p>
          <a:p>
            <a:pPr algn="just"/>
            <a:endParaRPr lang="ru-RU" sz="105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7" y="2780928"/>
            <a:ext cx="4032448" cy="2036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87634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620688"/>
            <a:ext cx="3636085" cy="1258493"/>
          </a:xfrm>
        </p:spPr>
        <p:txBody>
          <a:bodyPr/>
          <a:lstStyle/>
          <a:p>
            <a:r>
              <a:rPr lang="ru-RU" sz="2400" i="1" dirty="0">
                <a:solidFill>
                  <a:schemeClr val="tx1"/>
                </a:solidFill>
              </a:rPr>
              <a:t>Экологические требования к автомобилям</a:t>
            </a:r>
            <a:r>
              <a:rPr lang="ru-RU" sz="2400" dirty="0">
                <a:solidFill>
                  <a:schemeClr val="tx1"/>
                </a:solidFill>
              </a:rPr>
              <a:t> </a:t>
            </a: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98683072"/>
              </p:ext>
            </p:extLst>
          </p:nvPr>
        </p:nvGraphicFramePr>
        <p:xfrm>
          <a:off x="4572000" y="3645024"/>
          <a:ext cx="4016376" cy="72731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73708"/>
                <a:gridCol w="573708"/>
                <a:gridCol w="573708"/>
                <a:gridCol w="573708"/>
                <a:gridCol w="573708"/>
                <a:gridCol w="573708"/>
                <a:gridCol w="574128"/>
              </a:tblGrid>
              <a:tr h="241738">
                <a:tc>
                  <a:txBody>
                    <a:bodyPr/>
                    <a:lstStyle/>
                    <a:p>
                      <a:pPr indent="0"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 </a:t>
                      </a:r>
                      <a:endParaRPr lang="ru-RU" sz="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326" marR="45326" marT="0" marB="0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Евро-1</a:t>
                      </a:r>
                      <a:endParaRPr lang="ru-RU" sz="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326" marR="45326" marT="0" marB="0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Евро-2</a:t>
                      </a:r>
                      <a:endParaRPr lang="ru-RU" sz="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326" marR="45326" marT="0" marB="0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Евро-3</a:t>
                      </a:r>
                      <a:endParaRPr lang="ru-RU" sz="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326" marR="45326" marT="0" marB="0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Евро-4</a:t>
                      </a:r>
                      <a:endParaRPr lang="ru-RU" sz="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326" marR="45326" marT="0" marB="0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Евро-5</a:t>
                      </a:r>
                      <a:endParaRPr lang="ru-RU" sz="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326" marR="45326" marT="0" marB="0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Евро-6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326" marR="45326" marT="0" marB="0"/>
                </a:tc>
              </a:tr>
              <a:tr h="241738">
                <a:tc>
                  <a:txBody>
                    <a:bodyPr/>
                    <a:lstStyle/>
                    <a:p>
                      <a:pPr indent="0" algn="just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Страны ЕС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326" marR="45326" marT="0" marB="0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1993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326" marR="45326" marT="0" marB="0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1996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326" marR="45326" marT="0" marB="0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2000</a:t>
                      </a:r>
                      <a:endParaRPr lang="ru-RU" sz="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326" marR="45326" marT="0" marB="0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2006</a:t>
                      </a:r>
                      <a:endParaRPr lang="ru-RU" sz="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326" marR="45326" marT="0" marB="0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2009</a:t>
                      </a:r>
                      <a:endParaRPr lang="ru-RU" sz="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326" marR="45326" marT="0" marB="0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</a:rPr>
                        <a:t>2014</a:t>
                      </a:r>
                      <a:endParaRPr lang="ru-RU" sz="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326" marR="45326" marT="0" marB="0"/>
                </a:tc>
              </a:tr>
              <a:tr h="241738">
                <a:tc>
                  <a:txBody>
                    <a:bodyPr/>
                    <a:lstStyle/>
                    <a:p>
                      <a:pPr indent="0" algn="just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Россия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326" marR="45326" marT="0" marB="0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2002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326" marR="45326" marT="0" marB="0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2005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326" marR="45326" marT="0" marB="0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2008</a:t>
                      </a:r>
                      <a:endParaRPr lang="ru-RU" sz="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326" marR="45326" marT="0" marB="0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</a:rPr>
                        <a:t>2012</a:t>
                      </a:r>
                      <a:endParaRPr lang="ru-RU" sz="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326" marR="45326" marT="0" marB="0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 </a:t>
                      </a:r>
                      <a:endParaRPr lang="ru-RU" sz="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326" marR="45326" marT="0" marB="0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 </a:t>
                      </a:r>
                      <a:endParaRPr lang="ru-RU" sz="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326" marR="45326" marT="0" marB="0"/>
                </a:tc>
              </a:tr>
            </a:tbl>
          </a:graphicData>
        </a:graphic>
      </p:graphicFrame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7544" y="2420888"/>
            <a:ext cx="3604684" cy="3672408"/>
          </a:xfrm>
        </p:spPr>
        <p:txBody>
          <a:bodyPr>
            <a:normAutofit/>
          </a:bodyPr>
          <a:lstStyle/>
          <a:p>
            <a:pPr algn="just"/>
            <a:r>
              <a:rPr lang="ru-RU" sz="1600" dirty="0">
                <a:solidFill>
                  <a:schemeClr val="tx1"/>
                </a:solidFill>
              </a:rPr>
              <a:t>О</a:t>
            </a:r>
            <a:r>
              <a:rPr lang="ru-RU" sz="1600" dirty="0" smtClean="0">
                <a:solidFill>
                  <a:schemeClr val="tx1"/>
                </a:solidFill>
              </a:rPr>
              <a:t>пределяются </a:t>
            </a:r>
            <a:r>
              <a:rPr lang="ru-RU" sz="1600" dirty="0">
                <a:solidFill>
                  <a:schemeClr val="tx1"/>
                </a:solidFill>
              </a:rPr>
              <a:t>правительственными постановлениями. При этом в авангарде движения за </a:t>
            </a:r>
            <a:r>
              <a:rPr lang="ru-RU" sz="1600" dirty="0" err="1">
                <a:solidFill>
                  <a:schemeClr val="tx1"/>
                </a:solidFill>
              </a:rPr>
              <a:t>экологизацию</a:t>
            </a:r>
            <a:r>
              <a:rPr lang="ru-RU" sz="1600" dirty="0">
                <a:solidFill>
                  <a:schemeClr val="tx1"/>
                </a:solidFill>
              </a:rPr>
              <a:t> автотранспорта следует Западная Европа, где соответствующие стандарты существуют с 1993 г. и постепенно </a:t>
            </a:r>
            <a:r>
              <a:rPr lang="ru-RU" sz="1600" dirty="0" smtClean="0">
                <a:solidFill>
                  <a:schemeClr val="tx1"/>
                </a:solidFill>
              </a:rPr>
              <a:t>ужесточаются. </a:t>
            </a:r>
            <a:r>
              <a:rPr lang="ru-RU" sz="1600" dirty="0">
                <a:solidFill>
                  <a:schemeClr val="tx1"/>
                </a:solidFill>
              </a:rPr>
              <a:t>В России аналогичные стандарты вводятся несколько позже</a:t>
            </a:r>
            <a:r>
              <a:rPr lang="ru-RU" sz="1600" dirty="0"/>
              <a:t>. 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2260796"/>
              </p:ext>
            </p:extLst>
          </p:nvPr>
        </p:nvGraphicFramePr>
        <p:xfrm>
          <a:off x="2555776" y="5085184"/>
          <a:ext cx="6076950" cy="15849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12825"/>
                <a:gridCol w="1012825"/>
                <a:gridCol w="1012825"/>
                <a:gridCol w="1012825"/>
                <a:gridCol w="1012825"/>
                <a:gridCol w="1012825"/>
              </a:tblGrid>
              <a:tr h="0">
                <a:tc rowSpan="2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Норматив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 grid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Предельные значения, мг/км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СО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NOx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Углеводороды суммарные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Углеводороды неметановые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Твердые частицы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Евро-1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2720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270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720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/140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Евро-2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2200/1000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500/700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/80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Евро-3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2300/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150/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200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/50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Евро-4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1000/500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80/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100/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/25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Евро-5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1000/500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60/180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100/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68/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/5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Евро-6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1000/500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60/80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100/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68/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/5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4283968" y="950893"/>
            <a:ext cx="4536504" cy="1908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72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Сроки ввода в действие европейских нормативов автомобильных выхлопов</a:t>
            </a:r>
            <a:endParaRPr kumimoji="0" lang="ru-RU" sz="6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72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Примечание: норматив для автомобилей с искровым зажиганием (бензиновых) / норматив для дизельных автомобилей </a:t>
            </a:r>
            <a:endParaRPr kumimoji="0" lang="ru-RU" sz="6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72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Стандартам на выхлопы соответствуют </a:t>
            </a:r>
            <a:r>
              <a:rPr kumimoji="0" lang="ru-RU" sz="1200" b="1" i="1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экологические классы автомобилей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(Евро-1 – 1 класс, Евро-2 – 2 класс и т.д.), определяемые по результатам испытаний двигателей в стандартных условиях. Для двигателей нормативы выбросов выражаются в г (мг) на кВт мощности.</a:t>
            </a:r>
            <a:endParaRPr kumimoji="0" lang="ru-RU" sz="18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974932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692696"/>
            <a:ext cx="3636085" cy="1258493"/>
          </a:xfrm>
        </p:spPr>
        <p:txBody>
          <a:bodyPr/>
          <a:lstStyle/>
          <a:p>
            <a:r>
              <a:rPr lang="ru-RU" sz="2400" dirty="0">
                <a:solidFill>
                  <a:schemeClr val="tx1"/>
                </a:solidFill>
              </a:rPr>
              <a:t>Экологические требования к объектам </a:t>
            </a:r>
            <a:r>
              <a:rPr lang="ru-RU" sz="2400" dirty="0" err="1">
                <a:solidFill>
                  <a:schemeClr val="tx1"/>
                </a:solidFill>
              </a:rPr>
              <a:t>нефтегазодобычи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93515" y="260648"/>
            <a:ext cx="4298965" cy="6192688"/>
          </a:xfrm>
        </p:spPr>
        <p:txBody>
          <a:bodyPr>
            <a:normAutofit fontScale="47500" lnSpcReduction="20000"/>
          </a:bodyPr>
          <a:lstStyle/>
          <a:p>
            <a:pPr algn="just"/>
            <a:r>
              <a:rPr lang="ru-RU" sz="2300" b="1" dirty="0">
                <a:solidFill>
                  <a:schemeClr val="tx1"/>
                </a:solidFill>
              </a:rPr>
              <a:t>Законодательные основы экологических требований к объектам </a:t>
            </a:r>
            <a:r>
              <a:rPr lang="ru-RU" sz="2300" b="1" dirty="0" err="1">
                <a:solidFill>
                  <a:schemeClr val="tx1"/>
                </a:solidFill>
              </a:rPr>
              <a:t>нефтегазодобычи</a:t>
            </a:r>
            <a:r>
              <a:rPr lang="ru-RU" sz="2300" dirty="0">
                <a:solidFill>
                  <a:schemeClr val="tx1"/>
                </a:solidFill>
              </a:rPr>
              <a:t> содержатся в статье 48 Закона «Об охране окружающей среды» 2002 г</a:t>
            </a:r>
            <a:r>
              <a:rPr lang="ru-RU" sz="2300" dirty="0" smtClean="0">
                <a:solidFill>
                  <a:schemeClr val="tx1"/>
                </a:solidFill>
              </a:rPr>
              <a:t>., </a:t>
            </a:r>
            <a:r>
              <a:rPr lang="ru-RU" sz="2300" dirty="0">
                <a:solidFill>
                  <a:schemeClr val="tx1"/>
                </a:solidFill>
              </a:rPr>
              <a:t>согласно которой при проектировании, строительстве и эксплуатации объектов нефтегазового  комплекса должны предусматриваться эффективные меры по очистке и  обезвреживанию образующихся отходов и утилизации попутных компонентов  (минерализованной воды и попутного нефтяного газа), рекультивации нарушенных и  загрязненных земель, снижению негативного (вредного) воздействия на окружающую  среду, а также меры предусматривающие мероприятия по компенсации вреда окружающей среде, причиненного в процессе строительства и эксплуатации указанных  объектов. </a:t>
            </a:r>
            <a:endParaRPr lang="ru-RU" sz="2300" dirty="0" smtClean="0">
              <a:solidFill>
                <a:schemeClr val="tx1"/>
              </a:solidFill>
            </a:endParaRPr>
          </a:p>
          <a:p>
            <a:pPr algn="just"/>
            <a:r>
              <a:rPr lang="ru-RU" sz="2300" b="1" i="1" dirty="0">
                <a:solidFill>
                  <a:schemeClr val="tx1"/>
                </a:solidFill>
              </a:rPr>
              <a:t>Ведомственные нормы технологического проектирования объектов сбора, транспорта, подготовки нефти, газа и воды нефтяных месторождений</a:t>
            </a:r>
            <a:r>
              <a:rPr lang="ru-RU" sz="2300" dirty="0">
                <a:solidFill>
                  <a:schemeClr val="tx1"/>
                </a:solidFill>
              </a:rPr>
              <a:t> ВНТП </a:t>
            </a:r>
            <a:r>
              <a:rPr lang="ru-RU" sz="2300" dirty="0" smtClean="0">
                <a:solidFill>
                  <a:schemeClr val="tx1"/>
                </a:solidFill>
              </a:rPr>
              <a:t>3-85 </a:t>
            </a:r>
            <a:r>
              <a:rPr lang="ru-RU" sz="2300" dirty="0">
                <a:solidFill>
                  <a:schemeClr val="tx1"/>
                </a:solidFill>
              </a:rPr>
              <a:t>предусматривают следующие природоохранные мероприятия: </a:t>
            </a:r>
          </a:p>
          <a:p>
            <a:pPr algn="just"/>
            <a:r>
              <a:rPr lang="ru-RU" sz="2300" dirty="0">
                <a:solidFill>
                  <a:schemeClr val="tx1"/>
                </a:solidFill>
              </a:rPr>
              <a:t>- резервуарные парки нефти и нефтепродуктов, ПС (пункты сбора), центральные пункты сбора (ЦПС), установки подготовки нефти (УПН), очистные сооружения пластовых и сточных вод должны размещаться на расстоянии не менее 200 м от уреза воды;</a:t>
            </a:r>
          </a:p>
          <a:p>
            <a:pPr algn="just"/>
            <a:r>
              <a:rPr lang="ru-RU" sz="2300" dirty="0">
                <a:solidFill>
                  <a:schemeClr val="tx1"/>
                </a:solidFill>
              </a:rPr>
              <a:t>- герметизацию технологических процессов сбора, подготовки и транспорта нефти, газа и пластовой воды;</a:t>
            </a:r>
          </a:p>
          <a:p>
            <a:pPr algn="just"/>
            <a:r>
              <a:rPr lang="ru-RU" sz="2300" dirty="0">
                <a:solidFill>
                  <a:schemeClr val="tx1"/>
                </a:solidFill>
              </a:rPr>
              <a:t>- утилизацию попутного нефтяного газа (ПНГ);</a:t>
            </a:r>
          </a:p>
          <a:p>
            <a:pPr algn="just"/>
            <a:r>
              <a:rPr lang="ru-RU" sz="2300" dirty="0">
                <a:solidFill>
                  <a:schemeClr val="tx1"/>
                </a:solidFill>
              </a:rPr>
              <a:t>- направление газообразных сред при разгрузке и продувке аппаратов на факел для сжигания (в настоящее время сжигание ПНГ на факелах считается крайне нежелательной формой его утилизации, и выброс от факелов оплачивается по повышенным ставкам);</a:t>
            </a:r>
          </a:p>
          <a:p>
            <a:pPr algn="just"/>
            <a:r>
              <a:rPr lang="ru-RU" sz="2300" dirty="0">
                <a:solidFill>
                  <a:schemeClr val="tx1"/>
                </a:solidFill>
              </a:rPr>
              <a:t>- предотвращение выбросов в атмосферу оксида углерода, диоксида серы и других вредных веществ, получающихся при сжигании сбросных газов на факеле в размерах, превышающих </a:t>
            </a:r>
            <a:r>
              <a:rPr lang="ru-RU" sz="2300" dirty="0" smtClean="0">
                <a:solidFill>
                  <a:schemeClr val="tx1"/>
                </a:solidFill>
              </a:rPr>
              <a:t>ПДК;</a:t>
            </a:r>
          </a:p>
          <a:p>
            <a:pPr algn="just"/>
            <a:r>
              <a:rPr lang="ru-RU" sz="2300" dirty="0" smtClean="0">
                <a:solidFill>
                  <a:schemeClr val="tx1"/>
                </a:solidFill>
              </a:rPr>
              <a:t>- </a:t>
            </a:r>
            <a:r>
              <a:rPr lang="ru-RU" sz="2300" dirty="0" err="1" smtClean="0">
                <a:solidFill>
                  <a:schemeClr val="tx1"/>
                </a:solidFill>
              </a:rPr>
              <a:t>обваловку</a:t>
            </a:r>
            <a:r>
              <a:rPr lang="ru-RU" sz="2300" dirty="0" smtClean="0">
                <a:solidFill>
                  <a:schemeClr val="tx1"/>
                </a:solidFill>
              </a:rPr>
              <a:t> площадок скважин и других мест возможных разливов. </a:t>
            </a:r>
            <a:endParaRPr lang="ru-RU" sz="2300" dirty="0">
              <a:solidFill>
                <a:schemeClr val="tx1"/>
              </a:solidFill>
            </a:endParaRPr>
          </a:p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11560" y="2708920"/>
            <a:ext cx="3388660" cy="213951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204864"/>
            <a:ext cx="4283968" cy="3212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11888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9"/>
            <a:ext cx="3636085" cy="1008112"/>
          </a:xfrm>
        </p:spPr>
        <p:txBody>
          <a:bodyPr/>
          <a:lstStyle/>
          <a:p>
            <a:r>
              <a:rPr lang="ru-RU" sz="2000" dirty="0" smtClean="0">
                <a:solidFill>
                  <a:schemeClr val="tx1"/>
                </a:solidFill>
              </a:rPr>
              <a:t>Экологические требования в области военной деятельности</a:t>
            </a: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88024" y="188640"/>
            <a:ext cx="4104456" cy="6408712"/>
          </a:xfrm>
        </p:spPr>
        <p:txBody>
          <a:bodyPr>
            <a:normAutofit/>
          </a:bodyPr>
          <a:lstStyle/>
          <a:p>
            <a:pPr algn="just"/>
            <a:r>
              <a:rPr lang="ru-RU" sz="1400" dirty="0" smtClean="0">
                <a:solidFill>
                  <a:schemeClr val="tx1"/>
                </a:solidFill>
              </a:rPr>
              <a:t>Регламентируются статьёй 41 Закона об охране окружающей среды, согласно которой </a:t>
            </a:r>
            <a:r>
              <a:rPr lang="ru-RU" sz="1400" dirty="0">
                <a:solidFill>
                  <a:schemeClr val="tx1"/>
                </a:solidFill>
              </a:rPr>
              <a:t>т</a:t>
            </a:r>
            <a:r>
              <a:rPr lang="ru-RU" sz="1400" dirty="0" smtClean="0">
                <a:solidFill>
                  <a:schemeClr val="tx1"/>
                </a:solidFill>
              </a:rPr>
              <a:t>ребования </a:t>
            </a:r>
            <a:r>
              <a:rPr lang="ru-RU" sz="1400" dirty="0">
                <a:solidFill>
                  <a:schemeClr val="tx1"/>
                </a:solidFill>
              </a:rPr>
              <a:t>в области охраны окружающей среды, предъявляемые при размещении, проектировании, строительстве, реконструкции, вводе в эксплуатацию, эксплуатации и выводе из эксплуатации зданий, строений, сооружений и иных объектов, в полной мере распространяются на военные и оборонные объекты, вооружение и военную технику, за исключением чрезвычайных ситуаций, препятствующих соблюдению требований в области охраны окружающей среды</a:t>
            </a:r>
            <a:r>
              <a:rPr lang="ru-RU" sz="1400" dirty="0" smtClean="0">
                <a:solidFill>
                  <a:schemeClr val="tx1"/>
                </a:solidFill>
              </a:rPr>
              <a:t>.</a:t>
            </a:r>
          </a:p>
          <a:p>
            <a:pPr algn="just"/>
            <a:r>
              <a:rPr lang="ru-RU" sz="1400" dirty="0" smtClean="0">
                <a:solidFill>
                  <a:schemeClr val="tx1"/>
                </a:solidFill>
              </a:rPr>
              <a:t>Т.е., за исключением чрезвычайных ситуаций на военные объекты распространяется соблюдение требования по ПДВ, НДС, ПНООЛР, обращению с отходами и рекультивации нарушенных земель. </a:t>
            </a:r>
          </a:p>
          <a:p>
            <a:pPr algn="just"/>
            <a:r>
              <a:rPr lang="ru-RU" sz="1400" dirty="0" smtClean="0">
                <a:solidFill>
                  <a:schemeClr val="tx1"/>
                </a:solidFill>
              </a:rPr>
              <a:t>В настоящее время приказы о проведении учений содержат пункт об обязательности соблюдения экологических требований. Это – задача военных экологов.</a:t>
            </a:r>
            <a:endParaRPr lang="ru-RU" sz="1400" dirty="0">
              <a:solidFill>
                <a:schemeClr val="tx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988840"/>
            <a:ext cx="4521033" cy="3016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29657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692696"/>
            <a:ext cx="3636085" cy="1258493"/>
          </a:xfrm>
        </p:spPr>
        <p:txBody>
          <a:bodyPr/>
          <a:lstStyle/>
          <a:p>
            <a:r>
              <a:rPr lang="ru-RU" sz="2400" dirty="0">
                <a:solidFill>
                  <a:schemeClr val="tx1"/>
                </a:solidFill>
              </a:rPr>
              <a:t>Законодательные требования к обращению с отходами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93515" y="332656"/>
            <a:ext cx="4370973" cy="6192688"/>
          </a:xfrm>
        </p:spPr>
        <p:txBody>
          <a:bodyPr>
            <a:noAutofit/>
          </a:bodyPr>
          <a:lstStyle/>
          <a:p>
            <a:pPr algn="just"/>
            <a:r>
              <a:rPr lang="ru-RU" sz="1100" dirty="0">
                <a:solidFill>
                  <a:schemeClr val="tx1"/>
                </a:solidFill>
              </a:rPr>
              <a:t>Законодательные требования к обращению с отходами регламентируются Федеральным законом «Об отходах производства и потребления» №89-ФЗ от 24.06.1998 г., с последующими дополнениями и </a:t>
            </a:r>
            <a:r>
              <a:rPr lang="ru-RU" sz="1100" dirty="0" smtClean="0">
                <a:solidFill>
                  <a:schemeClr val="tx1"/>
                </a:solidFill>
              </a:rPr>
              <a:t>изменениями.</a:t>
            </a:r>
          </a:p>
          <a:p>
            <a:pPr algn="just"/>
            <a:r>
              <a:rPr lang="ru-RU" sz="1100" dirty="0">
                <a:solidFill>
                  <a:schemeClr val="tx1"/>
                </a:solidFill>
              </a:rPr>
              <a:t>Индивидуальные предприниматели и юридические лица при эксплуатации предприятий, зданий, строений, сооружений и иных объектов, связанных с обращением с отходами, обязаны:</a:t>
            </a:r>
          </a:p>
          <a:p>
            <a:pPr algn="just"/>
            <a:r>
              <a:rPr lang="ru-RU" sz="1100" dirty="0">
                <a:solidFill>
                  <a:schemeClr val="tx1"/>
                </a:solidFill>
              </a:rPr>
              <a:t>- соблюдать экологические, санитарные и иные требования, установленные законодательством Российской </a:t>
            </a:r>
            <a:r>
              <a:rPr lang="ru-RU" sz="1100" dirty="0" smtClean="0">
                <a:solidFill>
                  <a:schemeClr val="tx1"/>
                </a:solidFill>
              </a:rPr>
              <a:t>Федерации;</a:t>
            </a:r>
            <a:endParaRPr lang="ru-RU" sz="1100" dirty="0">
              <a:solidFill>
                <a:schemeClr val="tx1"/>
              </a:solidFill>
            </a:endParaRPr>
          </a:p>
          <a:p>
            <a:pPr algn="just"/>
            <a:r>
              <a:rPr lang="ru-RU" sz="1100" dirty="0">
                <a:solidFill>
                  <a:schemeClr val="tx1"/>
                </a:solidFill>
              </a:rPr>
              <a:t>- разрабатывать проекты нормативов образования отходов и лимитов на размещение </a:t>
            </a:r>
            <a:r>
              <a:rPr lang="ru-RU" sz="1100" dirty="0" smtClean="0">
                <a:solidFill>
                  <a:schemeClr val="tx1"/>
                </a:solidFill>
              </a:rPr>
              <a:t>отходов;</a:t>
            </a:r>
            <a:endParaRPr lang="ru-RU" sz="1100" dirty="0">
              <a:solidFill>
                <a:schemeClr val="tx1"/>
              </a:solidFill>
            </a:endParaRPr>
          </a:p>
          <a:p>
            <a:pPr algn="just"/>
            <a:r>
              <a:rPr lang="ru-RU" sz="1100" dirty="0">
                <a:solidFill>
                  <a:schemeClr val="tx1"/>
                </a:solidFill>
              </a:rPr>
              <a:t>- внедрять малоотходные технологии на основе новейших научно-технических достижений;</a:t>
            </a:r>
          </a:p>
          <a:p>
            <a:pPr algn="just"/>
            <a:r>
              <a:rPr lang="ru-RU" sz="1100" dirty="0">
                <a:solidFill>
                  <a:schemeClr val="tx1"/>
                </a:solidFill>
              </a:rPr>
              <a:t>- проводить инвентаризацию отходов и объектов их размещения;</a:t>
            </a:r>
          </a:p>
          <a:p>
            <a:pPr algn="just"/>
            <a:r>
              <a:rPr lang="ru-RU" sz="1100" dirty="0">
                <a:solidFill>
                  <a:schemeClr val="tx1"/>
                </a:solidFill>
              </a:rPr>
              <a:t>- проводить мониторинг состояния окружающей природной среды на территориях объектов размещения отходов;</a:t>
            </a:r>
          </a:p>
          <a:p>
            <a:pPr algn="just"/>
            <a:r>
              <a:rPr lang="ru-RU" sz="1100" dirty="0">
                <a:solidFill>
                  <a:schemeClr val="tx1"/>
                </a:solidFill>
              </a:rPr>
              <a:t>- предоставлять в установленном порядке необходимую информацию в области обращения с отходами;</a:t>
            </a:r>
          </a:p>
          <a:p>
            <a:pPr algn="just"/>
            <a:r>
              <a:rPr lang="ru-RU" sz="1100" dirty="0">
                <a:solidFill>
                  <a:schemeClr val="tx1"/>
                </a:solidFill>
              </a:rPr>
              <a:t>- соблюдать требования предупреждения аварий, связанных с обращением с отходами, и принимать неотложные меры по их ликвидации;</a:t>
            </a:r>
          </a:p>
          <a:p>
            <a:pPr algn="just"/>
            <a:r>
              <a:rPr lang="ru-RU" sz="1100" dirty="0">
                <a:solidFill>
                  <a:schemeClr val="tx1"/>
                </a:solidFill>
              </a:rPr>
              <a:t>- в случае возникновения или угрозы аварий, связанных с обращением с отходами, которые наносят или могут нанести ущерб окружающей природной среде, здоровью или имуществу физических лиц либо имуществу юридических лиц, немедленно информировать об этом </a:t>
            </a:r>
            <a:r>
              <a:rPr lang="ru-RU" sz="1100" dirty="0" smtClean="0">
                <a:solidFill>
                  <a:schemeClr val="tx1"/>
                </a:solidFill>
              </a:rPr>
              <a:t>органы </a:t>
            </a:r>
            <a:r>
              <a:rPr lang="ru-RU" sz="1100" dirty="0">
                <a:solidFill>
                  <a:schemeClr val="tx1"/>
                </a:solidFill>
              </a:rPr>
              <a:t>исполнительной власти в области обращения с </a:t>
            </a:r>
            <a:r>
              <a:rPr lang="ru-RU" sz="1100" dirty="0" smtClean="0">
                <a:solidFill>
                  <a:schemeClr val="tx1"/>
                </a:solidFill>
              </a:rPr>
              <a:t>отходами.</a:t>
            </a:r>
            <a:endParaRPr lang="ru-RU" sz="1100" dirty="0">
              <a:solidFill>
                <a:schemeClr val="tx1"/>
              </a:solidFill>
            </a:endParaRPr>
          </a:p>
          <a:p>
            <a:pPr algn="just"/>
            <a:endParaRPr lang="ru-RU" sz="11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9552" y="2708920"/>
            <a:ext cx="3388660" cy="213951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498" y="2420888"/>
            <a:ext cx="4114469" cy="2448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15502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3636085" cy="1258493"/>
          </a:xfrm>
        </p:spPr>
        <p:txBody>
          <a:bodyPr/>
          <a:lstStyle/>
          <a:p>
            <a:r>
              <a:rPr lang="ru-RU" sz="2400" dirty="0" smtClean="0">
                <a:solidFill>
                  <a:schemeClr val="tx1"/>
                </a:solidFill>
              </a:rPr>
              <a:t>Зоны особых экологических ограничений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355977" y="260648"/>
            <a:ext cx="4608512" cy="6336704"/>
          </a:xfrm>
        </p:spPr>
        <p:txBody>
          <a:bodyPr>
            <a:normAutofit fontScale="55000" lnSpcReduction="20000"/>
          </a:bodyPr>
          <a:lstStyle/>
          <a:p>
            <a:pPr algn="just"/>
            <a:r>
              <a:rPr lang="ru-RU" sz="2500" dirty="0">
                <a:solidFill>
                  <a:schemeClr val="tx1"/>
                </a:solidFill>
              </a:rPr>
              <a:t>Особо охраняемыми природными территориями (ООПТ) называются участки биосферы (суши, акватории, с соответствующими слоями атмосферы и литосферы), полностью или частично, постоянно или временно исключенные из традиционно интенсивного хозяйственного использования и предназначенные для сохранения экологического равновесия, поддержания среды жизни человека и его здоровья, охраны природных ресурсов, ценных естественных и искусственных объектов и явлений, имеющих историческое, хозяйственное или эстетическое значение. </a:t>
            </a:r>
            <a:endParaRPr lang="ru-RU" sz="2500" dirty="0" smtClean="0">
              <a:solidFill>
                <a:schemeClr val="tx1"/>
              </a:solidFill>
            </a:endParaRPr>
          </a:p>
          <a:p>
            <a:pPr algn="just"/>
            <a:r>
              <a:rPr lang="ru-RU" sz="2500" b="1" dirty="0">
                <a:solidFill>
                  <a:schemeClr val="tx1"/>
                </a:solidFill>
              </a:rPr>
              <a:t>Заповедник </a:t>
            </a:r>
            <a:r>
              <a:rPr lang="ru-RU" sz="2500" dirty="0">
                <a:solidFill>
                  <a:schemeClr val="tx1"/>
                </a:solidFill>
              </a:rPr>
              <a:t>– особо охраняемая законом или обычаями территория или акватория, нацело исключенная людьми из любой хозяйственной деятельности (в </a:t>
            </a:r>
            <a:r>
              <a:rPr lang="ru-RU" sz="2500" dirty="0" err="1">
                <a:solidFill>
                  <a:schemeClr val="tx1"/>
                </a:solidFill>
              </a:rPr>
              <a:t>т.ч</a:t>
            </a:r>
            <a:r>
              <a:rPr lang="ru-RU" sz="2500" dirty="0">
                <a:solidFill>
                  <a:schemeClr val="tx1"/>
                </a:solidFill>
              </a:rPr>
              <a:t>. рекреационной) ради сохранения в нетронутом виде природных комплексов (эталонов природы), охраны видов живого и слежения за природными процессами. Статус государственных заповедников предусматривает запрет на их территориях любой деятельности, противоречащей задачам охраны </a:t>
            </a:r>
            <a:r>
              <a:rPr lang="ru-RU" sz="2500" dirty="0" smtClean="0">
                <a:solidFill>
                  <a:schemeClr val="tx1"/>
                </a:solidFill>
              </a:rPr>
              <a:t>природы.</a:t>
            </a:r>
          </a:p>
          <a:p>
            <a:pPr algn="just"/>
            <a:r>
              <a:rPr lang="ru-RU" sz="2500" dirty="0">
                <a:solidFill>
                  <a:schemeClr val="tx1"/>
                </a:solidFill>
              </a:rPr>
              <a:t>Заповедники представляют собой научные лаборатории по охране природы, где проводятся многолетние исследования естественных процессов в природе и определение допустимых пределов воздействия человека на природную среду. Заповедники должны иметь природные условия, репрезентативные для определенной зоны, сектора, чтобы существовал эталон, с которым сравниваются результаты исследований на территориях с эксплуатируемыми угодьями. </a:t>
            </a:r>
            <a:endParaRPr lang="ru-RU" sz="2500" dirty="0" smtClean="0">
              <a:solidFill>
                <a:schemeClr val="tx1"/>
              </a:solidFill>
            </a:endParaRPr>
          </a:p>
          <a:p>
            <a:pPr algn="just"/>
            <a:endParaRPr lang="ru-RU" sz="2500" dirty="0" smtClean="0">
              <a:solidFill>
                <a:schemeClr val="tx1"/>
              </a:solidFill>
            </a:endParaRPr>
          </a:p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7544" y="2060848"/>
            <a:ext cx="3388660" cy="213951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988840"/>
            <a:ext cx="4021132" cy="2918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23532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9"/>
            <a:ext cx="3816424" cy="648072"/>
          </a:xfrm>
        </p:spPr>
        <p:txBody>
          <a:bodyPr/>
          <a:lstStyle/>
          <a:p>
            <a:pPr marL="0" indent="0">
              <a:buNone/>
            </a:pPr>
            <a:r>
              <a:rPr lang="ru-RU" sz="2000" dirty="0" smtClean="0">
                <a:solidFill>
                  <a:schemeClr val="tx1"/>
                </a:solidFill>
              </a:rPr>
              <a:t>Зоны особых экологических ограничений (продолжение)</a:t>
            </a:r>
            <a:endParaRPr lang="ru-RU" sz="2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93515" y="260648"/>
            <a:ext cx="4298965" cy="6336704"/>
          </a:xfrm>
        </p:spPr>
        <p:txBody>
          <a:bodyPr>
            <a:normAutofit fontScale="55000" lnSpcReduction="20000"/>
          </a:bodyPr>
          <a:lstStyle/>
          <a:p>
            <a:pPr marL="0" indent="0" algn="just">
              <a:spcBef>
                <a:spcPts val="0"/>
              </a:spcBef>
              <a:spcAft>
                <a:spcPts val="0"/>
              </a:spcAft>
            </a:pPr>
            <a:r>
              <a:rPr lang="ru-RU" b="1" dirty="0">
                <a:solidFill>
                  <a:schemeClr val="tx1"/>
                </a:solidFill>
              </a:rPr>
              <a:t>Национальные парки (природные парки)</a:t>
            </a:r>
            <a:r>
              <a:rPr lang="ru-RU" dirty="0">
                <a:solidFill>
                  <a:schemeClr val="tx1"/>
                </a:solidFill>
              </a:rPr>
              <a:t> – природоохранные, эколого-просветительские и научно-исследовательские учреждения, территории (акватории) которых включают природные комплексы и объекты, имеющие особую экологическую, историческую и эстетическую ценность и предназначены для использования в природоохранных, просветительских, научных и культурных целях и для регулируемого туризма. В национальных парках запрещается разведка и разработка полезных ископаемых, строительство магистральных дорог, трубопроводов, ЛЭП и других коммуникаций, строительство хозяйственных и жилых объектов, не связанных с деятельностью парка, предоставление садоводческих и дачных участков, рубки главного пользования и проходные. </a:t>
            </a:r>
            <a:endParaRPr lang="ru-RU" dirty="0" smtClean="0">
              <a:solidFill>
                <a:schemeClr val="tx1"/>
              </a:solidFill>
            </a:endParaRPr>
          </a:p>
          <a:p>
            <a:pPr marL="0" indent="0" algn="just">
              <a:spcBef>
                <a:spcPts val="0"/>
              </a:spcBef>
              <a:spcAft>
                <a:spcPts val="0"/>
              </a:spcAft>
            </a:pPr>
            <a:r>
              <a:rPr lang="ru-RU" dirty="0" smtClean="0">
                <a:solidFill>
                  <a:schemeClr val="tx1"/>
                </a:solidFill>
              </a:rPr>
              <a:t>На территориях </a:t>
            </a:r>
            <a:r>
              <a:rPr lang="ru-RU" dirty="0">
                <a:solidFill>
                  <a:schemeClr val="tx1"/>
                </a:solidFill>
              </a:rPr>
              <a:t>парков </a:t>
            </a:r>
            <a:r>
              <a:rPr lang="ru-RU" dirty="0" smtClean="0">
                <a:solidFill>
                  <a:schemeClr val="tx1"/>
                </a:solidFill>
              </a:rPr>
              <a:t>создают </a:t>
            </a:r>
            <a:r>
              <a:rPr lang="ru-RU" dirty="0">
                <a:solidFill>
                  <a:schemeClr val="tx1"/>
                </a:solidFill>
              </a:rPr>
              <a:t>ряд функциональных </a:t>
            </a:r>
            <a:r>
              <a:rPr lang="ru-RU" dirty="0" smtClean="0">
                <a:solidFill>
                  <a:schemeClr val="tx1"/>
                </a:solidFill>
              </a:rPr>
              <a:t>зон:</a:t>
            </a:r>
            <a:endParaRPr lang="ru-RU" dirty="0">
              <a:solidFill>
                <a:schemeClr val="tx1"/>
              </a:solidFill>
            </a:endParaRPr>
          </a:p>
          <a:p>
            <a:pPr marL="0" indent="0" algn="just">
              <a:spcBef>
                <a:spcPts val="0"/>
              </a:spcBef>
              <a:spcAft>
                <a:spcPts val="0"/>
              </a:spcAft>
            </a:pPr>
            <a:r>
              <a:rPr lang="ru-RU" dirty="0">
                <a:solidFill>
                  <a:schemeClr val="tx1"/>
                </a:solidFill>
                <a:sym typeface="Times New Roman"/>
              </a:rPr>
              <a:t>-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>
                <a:solidFill>
                  <a:schemeClr val="tx1"/>
                </a:solidFill>
              </a:rPr>
              <a:t>заповедные зоны, в пределах которых запрещается любая хозяйственная деятельность и рекреационное использование;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</a:pPr>
            <a:r>
              <a:rPr lang="ru-RU" dirty="0">
                <a:solidFill>
                  <a:schemeClr val="tx1"/>
                </a:solidFill>
                <a:sym typeface="Times New Roman"/>
              </a:rPr>
              <a:t>-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>
                <a:solidFill>
                  <a:schemeClr val="tx1"/>
                </a:solidFill>
              </a:rPr>
              <a:t>особо охраняемые зоны, которые отличаются от заповедных тем, что здесь допускается строго регулируемое посещение;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</a:pPr>
            <a:r>
              <a:rPr lang="ru-RU" dirty="0">
                <a:solidFill>
                  <a:schemeClr val="tx1"/>
                </a:solidFill>
                <a:sym typeface="Times New Roman"/>
              </a:rPr>
              <a:t>-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>
                <a:solidFill>
                  <a:schemeClr val="tx1"/>
                </a:solidFill>
              </a:rPr>
              <a:t>зона охраны историко-культурных объектов;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</a:pPr>
            <a:r>
              <a:rPr lang="ru-RU" dirty="0">
                <a:solidFill>
                  <a:schemeClr val="tx1"/>
                </a:solidFill>
                <a:sym typeface="Times New Roman"/>
              </a:rPr>
              <a:t>-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>
                <a:solidFill>
                  <a:schemeClr val="tx1"/>
                </a:solidFill>
              </a:rPr>
              <a:t>зоны познавательного туризма, предназначенные для организации экологического просвещения и ознакомления с достопримечательностями парка, при условии ограничения числа посетителей и передвижения их в составе организованных групп, по специально оборудованным маршрутам;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</a:pPr>
            <a:r>
              <a:rPr lang="ru-RU" dirty="0">
                <a:solidFill>
                  <a:schemeClr val="tx1"/>
                </a:solidFill>
                <a:sym typeface="Times New Roman"/>
              </a:rPr>
              <a:t>-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>
                <a:solidFill>
                  <a:schemeClr val="tx1"/>
                </a:solidFill>
              </a:rPr>
              <a:t>рекреационные зоны, предназначенные для различных форм отдыха;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</a:pPr>
            <a:r>
              <a:rPr lang="ru-RU" dirty="0">
                <a:solidFill>
                  <a:schemeClr val="tx1"/>
                </a:solidFill>
                <a:sym typeface="Times New Roman"/>
              </a:rPr>
              <a:t>-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>
                <a:solidFill>
                  <a:schemeClr val="tx1"/>
                </a:solidFill>
              </a:rPr>
              <a:t>зоны обслуживания посетителей, предназначенные для размещения мест ночлега, палаточных городков и других объектов туристского сервиса;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</a:pPr>
            <a:r>
              <a:rPr lang="ru-RU" dirty="0">
                <a:solidFill>
                  <a:schemeClr val="tx1"/>
                </a:solidFill>
                <a:sym typeface="Times New Roman"/>
              </a:rPr>
              <a:t>-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>
                <a:solidFill>
                  <a:schemeClr val="tx1"/>
                </a:solidFill>
              </a:rPr>
              <a:t>хозяйственные зоны, предназначенные для обеспечения функционирования самих </a:t>
            </a:r>
            <a:r>
              <a:rPr lang="ru-RU" dirty="0" smtClean="0">
                <a:solidFill>
                  <a:schemeClr val="tx1"/>
                </a:solidFill>
              </a:rPr>
              <a:t>парков.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</a:pPr>
            <a:r>
              <a:rPr lang="ru-RU" dirty="0" smtClean="0">
                <a:solidFill>
                  <a:schemeClr val="tx1"/>
                </a:solidFill>
              </a:rPr>
              <a:t>Национальные перки имеют федеральный статус, природные парки – региональный.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51520" y="2204864"/>
            <a:ext cx="3388660" cy="213951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988840"/>
            <a:ext cx="4320480" cy="2684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62984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9"/>
            <a:ext cx="3888432" cy="720080"/>
          </a:xfrm>
        </p:spPr>
        <p:txBody>
          <a:bodyPr/>
          <a:lstStyle/>
          <a:p>
            <a:pPr marL="0" indent="0" algn="just">
              <a:buNone/>
            </a:pPr>
            <a:r>
              <a:rPr lang="ru-RU" sz="2000" dirty="0">
                <a:solidFill>
                  <a:schemeClr val="tx1"/>
                </a:solidFill>
              </a:rPr>
              <a:t>Зоны особых экологических ограничений (продолжение)</a:t>
            </a:r>
            <a:endParaRPr lang="ru-RU" sz="2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93515" y="188640"/>
            <a:ext cx="4370973" cy="6480720"/>
          </a:xfrm>
        </p:spPr>
        <p:txBody>
          <a:bodyPr>
            <a:normAutofit fontScale="62500" lnSpcReduction="20000"/>
          </a:bodyPr>
          <a:lstStyle/>
          <a:p>
            <a:pPr marL="0" algn="just">
              <a:spcBef>
                <a:spcPts val="0"/>
              </a:spcBef>
              <a:spcAft>
                <a:spcPts val="0"/>
              </a:spcAft>
            </a:pPr>
            <a:r>
              <a:rPr lang="ru-RU" b="1" dirty="0">
                <a:solidFill>
                  <a:schemeClr val="tx1"/>
                </a:solidFill>
              </a:rPr>
              <a:t>Государственные природные заказники</a:t>
            </a:r>
            <a:r>
              <a:rPr lang="ru-RU" dirty="0">
                <a:solidFill>
                  <a:schemeClr val="tx1"/>
                </a:solidFill>
              </a:rPr>
              <a:t> – территории, имеющие особое значение для сохранения или восстановления природных комплексов или их компонентов и поддержания экологического </a:t>
            </a:r>
            <a:r>
              <a:rPr lang="ru-RU" dirty="0" smtClean="0">
                <a:solidFill>
                  <a:schemeClr val="tx1"/>
                </a:solidFill>
              </a:rPr>
              <a:t>баланса. Различают </a:t>
            </a:r>
            <a:r>
              <a:rPr lang="ru-RU" dirty="0">
                <a:solidFill>
                  <a:schemeClr val="tx1"/>
                </a:solidFill>
              </a:rPr>
              <a:t>следующие виды </a:t>
            </a:r>
            <a:r>
              <a:rPr lang="ru-RU" dirty="0" smtClean="0">
                <a:solidFill>
                  <a:schemeClr val="tx1"/>
                </a:solidFill>
              </a:rPr>
              <a:t>заказников: </a:t>
            </a:r>
            <a:endParaRPr lang="ru-RU" dirty="0">
              <a:solidFill>
                <a:schemeClr val="tx1"/>
              </a:solidFill>
            </a:endParaRPr>
          </a:p>
          <a:p>
            <a:pPr marL="0" algn="just">
              <a:spcBef>
                <a:spcPts val="0"/>
              </a:spcBef>
              <a:spcAft>
                <a:spcPts val="0"/>
              </a:spcAft>
            </a:pPr>
            <a:r>
              <a:rPr lang="ru-RU" dirty="0">
                <a:solidFill>
                  <a:schemeClr val="tx1"/>
                </a:solidFill>
                <a:sym typeface="Times New Roman"/>
              </a:rPr>
              <a:t>-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>
                <a:solidFill>
                  <a:schemeClr val="tx1"/>
                </a:solidFill>
              </a:rPr>
              <a:t>комплексные (ландшафтные), предназначенные для сохранения ландшафтов;</a:t>
            </a:r>
          </a:p>
          <a:p>
            <a:pPr marL="0" algn="just">
              <a:spcBef>
                <a:spcPts val="0"/>
              </a:spcBef>
              <a:spcAft>
                <a:spcPts val="0"/>
              </a:spcAft>
            </a:pPr>
            <a:r>
              <a:rPr lang="ru-RU" dirty="0">
                <a:solidFill>
                  <a:schemeClr val="tx1"/>
                </a:solidFill>
                <a:sym typeface="Times New Roman"/>
              </a:rPr>
              <a:t>-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>
                <a:solidFill>
                  <a:schemeClr val="tx1"/>
                </a:solidFill>
              </a:rPr>
              <a:t>биологические (ботанические и зоологические), предназначенные для сохранения и восстановления численности редких и исчезающих видов;</a:t>
            </a:r>
          </a:p>
          <a:p>
            <a:pPr marL="0" algn="just">
              <a:spcBef>
                <a:spcPts val="0"/>
              </a:spcBef>
              <a:spcAft>
                <a:spcPts val="0"/>
              </a:spcAft>
            </a:pPr>
            <a:r>
              <a:rPr lang="ru-RU" dirty="0">
                <a:solidFill>
                  <a:schemeClr val="tx1"/>
                </a:solidFill>
                <a:sym typeface="Times New Roman"/>
              </a:rPr>
              <a:t>-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>
                <a:solidFill>
                  <a:schemeClr val="tx1"/>
                </a:solidFill>
              </a:rPr>
              <a:t>палеонтологические, предназначенные для сохранения местонахождений ископаемых остатков флоры и фауны;</a:t>
            </a:r>
          </a:p>
          <a:p>
            <a:pPr marL="0" algn="just">
              <a:spcBef>
                <a:spcPts val="0"/>
              </a:spcBef>
              <a:spcAft>
                <a:spcPts val="0"/>
              </a:spcAft>
            </a:pPr>
            <a:r>
              <a:rPr lang="ru-RU" dirty="0">
                <a:solidFill>
                  <a:schemeClr val="tx1"/>
                </a:solidFill>
                <a:sym typeface="Times New Roman"/>
              </a:rPr>
              <a:t>-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>
                <a:solidFill>
                  <a:schemeClr val="tx1"/>
                </a:solidFill>
              </a:rPr>
              <a:t>гидрологические, предназначенные для сохранения водных объектов и экосистем;</a:t>
            </a:r>
          </a:p>
          <a:p>
            <a:pPr marL="0" algn="just">
              <a:spcBef>
                <a:spcPts val="0"/>
              </a:spcBef>
              <a:spcAft>
                <a:spcPts val="0"/>
              </a:spcAft>
            </a:pPr>
            <a:r>
              <a:rPr lang="ru-RU" dirty="0">
                <a:solidFill>
                  <a:schemeClr val="tx1"/>
                </a:solidFill>
                <a:sym typeface="Times New Roman"/>
              </a:rPr>
              <a:t>-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>
                <a:solidFill>
                  <a:schemeClr val="tx1"/>
                </a:solidFill>
              </a:rPr>
              <a:t>геологические, предназначенные для сохранения геологических образований и сопряженных с ними форм рельефа</a:t>
            </a:r>
            <a:r>
              <a:rPr lang="ru-RU" dirty="0" smtClean="0">
                <a:solidFill>
                  <a:schemeClr val="tx1"/>
                </a:solidFill>
              </a:rPr>
              <a:t>.</a:t>
            </a:r>
          </a:p>
          <a:p>
            <a:pPr marL="0" algn="just">
              <a:spcBef>
                <a:spcPts val="0"/>
              </a:spcBef>
              <a:spcAft>
                <a:spcPts val="0"/>
              </a:spcAft>
            </a:pPr>
            <a:endParaRPr lang="ru-RU" dirty="0" smtClean="0">
              <a:solidFill>
                <a:schemeClr val="tx1"/>
              </a:solidFill>
            </a:endParaRPr>
          </a:p>
          <a:p>
            <a:pPr marL="0" algn="just">
              <a:spcBef>
                <a:spcPts val="0"/>
              </a:spcBef>
              <a:spcAft>
                <a:spcPts val="0"/>
              </a:spcAft>
            </a:pPr>
            <a:r>
              <a:rPr lang="ru-RU" b="1" dirty="0">
                <a:solidFill>
                  <a:schemeClr val="tx1"/>
                </a:solidFill>
              </a:rPr>
              <a:t>Памятники природы</a:t>
            </a:r>
            <a:r>
              <a:rPr lang="ru-RU" dirty="0">
                <a:solidFill>
                  <a:schemeClr val="tx1"/>
                </a:solidFill>
              </a:rPr>
              <a:t> – это уникальные, невосполнимые, ценные в экологическом, научном, культурном и эстетическом отношениях природные комплексы, а также объекты естественного и искусственного происхождения. </a:t>
            </a:r>
            <a:endParaRPr lang="ru-RU" dirty="0" smtClean="0">
              <a:solidFill>
                <a:schemeClr val="tx1"/>
              </a:solidFill>
            </a:endParaRPr>
          </a:p>
          <a:p>
            <a:pPr marL="0" algn="just">
              <a:spcBef>
                <a:spcPts val="0"/>
              </a:spcBef>
              <a:spcAft>
                <a:spcPts val="0"/>
              </a:spcAft>
            </a:pPr>
            <a:endParaRPr lang="ru-RU" dirty="0" smtClean="0">
              <a:solidFill>
                <a:schemeClr val="tx1"/>
              </a:solidFill>
            </a:endParaRPr>
          </a:p>
          <a:p>
            <a:pPr marL="0" algn="just">
              <a:spcBef>
                <a:spcPts val="0"/>
              </a:spcBef>
              <a:spcAft>
                <a:spcPts val="0"/>
              </a:spcAft>
            </a:pPr>
            <a:r>
              <a:rPr lang="ru-RU" b="1" dirty="0">
                <a:solidFill>
                  <a:schemeClr val="tx1"/>
                </a:solidFill>
              </a:rPr>
              <a:t>Курортные и лечебно-оздоровительные зоны</a:t>
            </a:r>
            <a:r>
              <a:rPr lang="ru-RU" dirty="0">
                <a:solidFill>
                  <a:schemeClr val="tx1"/>
                </a:solidFill>
              </a:rPr>
              <a:t> не предполагают изъятия территорий и объектов из хозяйственного использования, но ограничивают его формы. Так, вводятся ограничения или запреты на въезд автотранспорта, размещение промышленных предприятий, электростанций, на использование удобрений и пестицидов, формы лесопользования. </a:t>
            </a:r>
            <a:endParaRPr lang="ru-RU" dirty="0" smtClean="0">
              <a:solidFill>
                <a:schemeClr val="tx1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9552" y="1916832"/>
            <a:ext cx="3388660" cy="213951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700808"/>
            <a:ext cx="4091670" cy="273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67064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404665"/>
            <a:ext cx="4104456" cy="792088"/>
          </a:xfrm>
        </p:spPr>
        <p:txBody>
          <a:bodyPr/>
          <a:lstStyle/>
          <a:p>
            <a:r>
              <a:rPr lang="ru-RU" sz="2000" dirty="0">
                <a:solidFill>
                  <a:schemeClr val="tx1"/>
                </a:solidFill>
              </a:rPr>
              <a:t>Зоны особых экологических ограничений (продолжение)</a:t>
            </a:r>
            <a:endParaRPr lang="ru-RU" sz="2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932040" y="332656"/>
            <a:ext cx="4017085" cy="6264696"/>
          </a:xfrm>
        </p:spPr>
        <p:txBody>
          <a:bodyPr>
            <a:normAutofit fontScale="62500" lnSpcReduction="20000"/>
          </a:bodyPr>
          <a:lstStyle/>
          <a:p>
            <a:pPr algn="just"/>
            <a:endParaRPr lang="ru-RU" b="1" dirty="0" smtClean="0">
              <a:solidFill>
                <a:schemeClr val="tx1"/>
              </a:solidFill>
            </a:endParaRPr>
          </a:p>
          <a:p>
            <a:pPr algn="just"/>
            <a:endParaRPr lang="ru-RU" b="1" dirty="0">
              <a:solidFill>
                <a:schemeClr val="tx1"/>
              </a:solidFill>
            </a:endParaRPr>
          </a:p>
          <a:p>
            <a:pPr algn="just"/>
            <a:r>
              <a:rPr lang="ru-RU" b="1" dirty="0" smtClean="0">
                <a:solidFill>
                  <a:schemeClr val="tx1"/>
                </a:solidFill>
              </a:rPr>
              <a:t>Этнические территории (территории традиционного природопользования)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>
                <a:solidFill>
                  <a:schemeClr val="tx1"/>
                </a:solidFill>
              </a:rPr>
              <a:t>– особая разновидность особо охраняемых природных территорий, на которых объектом охраны становятся традиционные формы природопользования отдельных этнических групп: оленеводство, охота, рыболовство, кустарные промыслы и т.п., традиционный образ жизни. </a:t>
            </a:r>
            <a:endParaRPr lang="ru-RU" dirty="0" smtClean="0">
              <a:solidFill>
                <a:schemeClr val="tx1"/>
              </a:solidFill>
            </a:endParaRPr>
          </a:p>
          <a:p>
            <a:pPr algn="just"/>
            <a:r>
              <a:rPr lang="ru-RU" dirty="0">
                <a:solidFill>
                  <a:schemeClr val="tx1"/>
                </a:solidFill>
              </a:rPr>
              <a:t>Федеральный закон допускает выделение следующих зон (частей): </a:t>
            </a:r>
            <a:endParaRPr lang="ru-RU" dirty="0" smtClean="0">
              <a:solidFill>
                <a:schemeClr val="tx1"/>
              </a:solidFill>
            </a:endParaRPr>
          </a:p>
          <a:p>
            <a:pPr algn="just"/>
            <a:r>
              <a:rPr lang="ru-RU" dirty="0" smtClean="0">
                <a:solidFill>
                  <a:schemeClr val="tx1"/>
                </a:solidFill>
              </a:rPr>
              <a:t>– </a:t>
            </a:r>
            <a:r>
              <a:rPr lang="ru-RU" dirty="0">
                <a:solidFill>
                  <a:schemeClr val="tx1"/>
                </a:solidFill>
              </a:rPr>
              <a:t>поселения, в том числе поселения, имеющие временное значение и </a:t>
            </a:r>
            <a:r>
              <a:rPr lang="ru-RU" dirty="0" err="1">
                <a:solidFill>
                  <a:schemeClr val="tx1"/>
                </a:solidFill>
              </a:rPr>
              <a:t>непосто</a:t>
            </a:r>
            <a:r>
              <a:rPr lang="ru-RU" dirty="0">
                <a:solidFill>
                  <a:schemeClr val="tx1"/>
                </a:solidFill>
              </a:rPr>
              <a:t>- </a:t>
            </a:r>
            <a:r>
              <a:rPr lang="ru-RU" dirty="0" err="1">
                <a:solidFill>
                  <a:schemeClr val="tx1"/>
                </a:solidFill>
              </a:rPr>
              <a:t>янный</a:t>
            </a:r>
            <a:r>
              <a:rPr lang="ru-RU" dirty="0">
                <a:solidFill>
                  <a:schemeClr val="tx1"/>
                </a:solidFill>
              </a:rPr>
              <a:t> состав населения, стационарные жилища, стойбища, стоянки оленеводов, охотников, рыболовов; </a:t>
            </a:r>
            <a:endParaRPr lang="ru-RU" dirty="0" smtClean="0">
              <a:solidFill>
                <a:schemeClr val="tx1"/>
              </a:solidFill>
            </a:endParaRPr>
          </a:p>
          <a:p>
            <a:pPr algn="just"/>
            <a:r>
              <a:rPr lang="ru-RU" dirty="0" smtClean="0">
                <a:solidFill>
                  <a:schemeClr val="tx1"/>
                </a:solidFill>
              </a:rPr>
              <a:t>– </a:t>
            </a:r>
            <a:r>
              <a:rPr lang="ru-RU" dirty="0">
                <a:solidFill>
                  <a:schemeClr val="tx1"/>
                </a:solidFill>
              </a:rPr>
              <a:t>участки земли и водного </a:t>
            </a:r>
            <a:r>
              <a:rPr lang="ru-RU" dirty="0" smtClean="0">
                <a:solidFill>
                  <a:schemeClr val="tx1"/>
                </a:solidFill>
              </a:rPr>
              <a:t>пространства</a:t>
            </a:r>
            <a:r>
              <a:rPr lang="ru-RU" dirty="0">
                <a:solidFill>
                  <a:schemeClr val="tx1"/>
                </a:solidFill>
              </a:rPr>
              <a:t>, используемые для ведения </a:t>
            </a:r>
            <a:r>
              <a:rPr lang="ru-RU" dirty="0" smtClean="0">
                <a:solidFill>
                  <a:schemeClr val="tx1"/>
                </a:solidFill>
              </a:rPr>
              <a:t>традиционного </a:t>
            </a:r>
            <a:r>
              <a:rPr lang="ru-RU" dirty="0">
                <a:solidFill>
                  <a:schemeClr val="tx1"/>
                </a:solidFill>
              </a:rPr>
              <a:t>природопользования и традиционного образа жизни, в том числе оленьи </a:t>
            </a:r>
            <a:r>
              <a:rPr lang="ru-RU" dirty="0" err="1">
                <a:solidFill>
                  <a:schemeClr val="tx1"/>
                </a:solidFill>
              </a:rPr>
              <a:t>пастби</a:t>
            </a:r>
            <a:r>
              <a:rPr lang="ru-RU" dirty="0">
                <a:solidFill>
                  <a:schemeClr val="tx1"/>
                </a:solidFill>
              </a:rPr>
              <a:t>- ща, охотничьи и иные угодья, участки </a:t>
            </a:r>
            <a:r>
              <a:rPr lang="ru-RU" dirty="0" err="1">
                <a:solidFill>
                  <a:schemeClr val="tx1"/>
                </a:solidFill>
              </a:rPr>
              <a:t>ак</a:t>
            </a:r>
            <a:r>
              <a:rPr lang="ru-RU" dirty="0">
                <a:solidFill>
                  <a:schemeClr val="tx1"/>
                </a:solidFill>
              </a:rPr>
              <a:t>- </a:t>
            </a:r>
            <a:r>
              <a:rPr lang="ru-RU" dirty="0" err="1">
                <a:solidFill>
                  <a:schemeClr val="tx1"/>
                </a:solidFill>
              </a:rPr>
              <a:t>ваторий</a:t>
            </a:r>
            <a:r>
              <a:rPr lang="ru-RU" dirty="0">
                <a:solidFill>
                  <a:schemeClr val="tx1"/>
                </a:solidFill>
              </a:rPr>
              <a:t> моря для осуществления </a:t>
            </a:r>
            <a:r>
              <a:rPr lang="ru-RU" dirty="0" err="1">
                <a:solidFill>
                  <a:schemeClr val="tx1"/>
                </a:solidFill>
              </a:rPr>
              <a:t>промыс</a:t>
            </a:r>
            <a:r>
              <a:rPr lang="ru-RU" dirty="0">
                <a:solidFill>
                  <a:schemeClr val="tx1"/>
                </a:solidFill>
              </a:rPr>
              <a:t>- ла рыбы и морского зверя, сбора </a:t>
            </a:r>
            <a:r>
              <a:rPr lang="ru-RU" dirty="0" err="1">
                <a:solidFill>
                  <a:schemeClr val="tx1"/>
                </a:solidFill>
              </a:rPr>
              <a:t>дикорас</a:t>
            </a:r>
            <a:r>
              <a:rPr lang="ru-RU" dirty="0">
                <a:solidFill>
                  <a:schemeClr val="tx1"/>
                </a:solidFill>
              </a:rPr>
              <a:t>- </a:t>
            </a:r>
            <a:r>
              <a:rPr lang="ru-RU" dirty="0" err="1">
                <a:solidFill>
                  <a:schemeClr val="tx1"/>
                </a:solidFill>
              </a:rPr>
              <a:t>тущих</a:t>
            </a:r>
            <a:r>
              <a:rPr lang="ru-RU" dirty="0">
                <a:solidFill>
                  <a:schemeClr val="tx1"/>
                </a:solidFill>
              </a:rPr>
              <a:t> растений; </a:t>
            </a:r>
            <a:endParaRPr lang="ru-RU" dirty="0" smtClean="0">
              <a:solidFill>
                <a:schemeClr val="tx1"/>
              </a:solidFill>
            </a:endParaRPr>
          </a:p>
          <a:p>
            <a:pPr algn="just"/>
            <a:r>
              <a:rPr lang="ru-RU" dirty="0" smtClean="0">
                <a:solidFill>
                  <a:schemeClr val="tx1"/>
                </a:solidFill>
              </a:rPr>
              <a:t>– </a:t>
            </a:r>
            <a:r>
              <a:rPr lang="ru-RU" dirty="0">
                <a:solidFill>
                  <a:schemeClr val="tx1"/>
                </a:solidFill>
              </a:rPr>
              <a:t>объекты историко-культурного на- </a:t>
            </a:r>
            <a:r>
              <a:rPr lang="ru-RU" dirty="0" err="1">
                <a:solidFill>
                  <a:schemeClr val="tx1"/>
                </a:solidFill>
              </a:rPr>
              <a:t>следия</a:t>
            </a:r>
            <a:r>
              <a:rPr lang="ru-RU" dirty="0">
                <a:solidFill>
                  <a:schemeClr val="tx1"/>
                </a:solidFill>
              </a:rPr>
              <a:t>, в том числе культовые сооружения, места древних поселений и места </a:t>
            </a:r>
            <a:r>
              <a:rPr lang="ru-RU" dirty="0" smtClean="0">
                <a:solidFill>
                  <a:schemeClr val="tx1"/>
                </a:solidFill>
              </a:rPr>
              <a:t>захоронений </a:t>
            </a:r>
            <a:r>
              <a:rPr lang="ru-RU" dirty="0">
                <a:solidFill>
                  <a:schemeClr val="tx1"/>
                </a:solidFill>
              </a:rPr>
              <a:t>предков и иные объекты, имеющие культурную, историческую, религиозную ценность.</a:t>
            </a:r>
          </a:p>
          <a:p>
            <a:endParaRPr lang="ru-RU" dirty="0" smtClean="0">
              <a:solidFill>
                <a:schemeClr val="tx1"/>
              </a:solidFill>
            </a:endParaRPr>
          </a:p>
          <a:p>
            <a:endParaRPr lang="ru-RU" dirty="0">
              <a:solidFill>
                <a:schemeClr val="tx1"/>
              </a:solidFill>
            </a:endParaRP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676954"/>
            <a:ext cx="4548854" cy="2904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6897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5301208"/>
            <a:ext cx="8064896" cy="1143000"/>
          </a:xfrm>
        </p:spPr>
        <p:txBody>
          <a:bodyPr/>
          <a:lstStyle/>
          <a:p>
            <a:pPr algn="just"/>
            <a:r>
              <a:rPr lang="ru-RU" sz="2400" i="1" dirty="0">
                <a:solidFill>
                  <a:schemeClr val="tx1"/>
                </a:solidFill>
                <a:effectLst/>
              </a:rPr>
              <a:t>Оценка воздействия на окружающую среду в трактовке Руководства… 1992 г.</a:t>
            </a:r>
            <a:r>
              <a:rPr lang="ru-RU" sz="2400" dirty="0">
                <a:solidFill>
                  <a:schemeClr val="tx1"/>
                </a:solidFill>
                <a:effectLst/>
              </a:rPr>
              <a:t> 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4281656"/>
          </a:xfrm>
        </p:spPr>
        <p:txBody>
          <a:bodyPr>
            <a:normAutofit fontScale="70000" lnSpcReduction="20000"/>
          </a:bodyPr>
          <a:lstStyle/>
          <a:p>
            <a:pPr algn="just"/>
            <a:r>
              <a:rPr lang="ru-RU" dirty="0">
                <a:solidFill>
                  <a:schemeClr val="tx1"/>
                </a:solidFill>
              </a:rPr>
              <a:t>Были установлены следующие стадии проведения ОВОС:</a:t>
            </a:r>
          </a:p>
          <a:p>
            <a:pPr algn="just"/>
            <a:r>
              <a:rPr lang="ru-RU" dirty="0">
                <a:solidFill>
                  <a:schemeClr val="tx1"/>
                </a:solidFill>
              </a:rPr>
              <a:t>- разработка проекта «Заявления о воздействии на окружающую среду» («проект ЗВОС»).</a:t>
            </a:r>
          </a:p>
          <a:p>
            <a:pPr algn="just"/>
            <a:r>
              <a:rPr lang="ru-RU" dirty="0">
                <a:solidFill>
                  <a:schemeClr val="tx1"/>
                </a:solidFill>
              </a:rPr>
              <a:t>- представление «проекта ЗВОС» в государственные органы власти, управления и контроля.</a:t>
            </a:r>
          </a:p>
          <a:p>
            <a:pPr algn="just"/>
            <a:r>
              <a:rPr lang="ru-RU" dirty="0">
                <a:solidFill>
                  <a:schemeClr val="tx1"/>
                </a:solidFill>
              </a:rPr>
              <a:t>- разработка заданий на проектирование, изыскания и исследования в соответствии с требованиями, выдвинутыми по результатам рассмотрения «проекта ЗВОС» в государственных органах власти, управления и контроля.</a:t>
            </a:r>
          </a:p>
          <a:p>
            <a:pPr algn="just"/>
            <a:r>
              <a:rPr lang="ru-RU" dirty="0">
                <a:solidFill>
                  <a:schemeClr val="tx1"/>
                </a:solidFill>
              </a:rPr>
              <a:t>- </a:t>
            </a:r>
            <a:r>
              <a:rPr lang="ru-RU" dirty="0" smtClean="0">
                <a:solidFill>
                  <a:schemeClr val="tx1"/>
                </a:solidFill>
              </a:rPr>
              <a:t>разработка </a:t>
            </a:r>
            <a:r>
              <a:rPr lang="ru-RU" dirty="0">
                <a:solidFill>
                  <a:schemeClr val="tx1"/>
                </a:solidFill>
              </a:rPr>
              <a:t>ЗВОС на основе «проекта ЗВОС», по результатам изысканий и исследований.</a:t>
            </a:r>
          </a:p>
          <a:p>
            <a:pPr algn="just"/>
            <a:r>
              <a:rPr lang="ru-RU" dirty="0">
                <a:solidFill>
                  <a:schemeClr val="tx1"/>
                </a:solidFill>
              </a:rPr>
              <a:t>- организация и проведение общественных слушаний ЗВОС.</a:t>
            </a:r>
          </a:p>
          <a:p>
            <a:pPr algn="just"/>
            <a:r>
              <a:rPr lang="ru-RU" dirty="0">
                <a:solidFill>
                  <a:schemeClr val="tx1"/>
                </a:solidFill>
              </a:rPr>
              <a:t>- доработка технико-экономического обоснования или проекта строительства хозяйственного объекта или комплекса.</a:t>
            </a:r>
          </a:p>
          <a:p>
            <a:pPr algn="just"/>
            <a:r>
              <a:rPr lang="ru-RU" dirty="0">
                <a:solidFill>
                  <a:schemeClr val="tx1"/>
                </a:solidFill>
              </a:rPr>
              <a:t>- принятие заказчиком решения о возможности и целесообразности реализации намечаемой деятельности на данной площадке на представленных и зафиксированных условиях, исходя из сформированного понимания экологических и связанных с ними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dirty="0">
                <a:solidFill>
                  <a:schemeClr val="tx1"/>
                </a:solidFill>
              </a:rPr>
              <a:t>последствий ее осуществления.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4703565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9"/>
            <a:ext cx="4032448" cy="792088"/>
          </a:xfrm>
        </p:spPr>
        <p:txBody>
          <a:bodyPr/>
          <a:lstStyle/>
          <a:p>
            <a:r>
              <a:rPr lang="ru-RU" sz="2000" dirty="0">
                <a:solidFill>
                  <a:schemeClr val="tx1"/>
                </a:solidFill>
              </a:rPr>
              <a:t>Зоны особых экологических ограничений (продолжение)</a:t>
            </a:r>
            <a:endParaRPr lang="ru-RU" sz="2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93515" y="332656"/>
            <a:ext cx="4298965" cy="6192688"/>
          </a:xfrm>
        </p:spPr>
        <p:txBody>
          <a:bodyPr>
            <a:normAutofit fontScale="62500" lnSpcReduction="20000"/>
          </a:bodyPr>
          <a:lstStyle/>
          <a:p>
            <a:pPr algn="just"/>
            <a:r>
              <a:rPr lang="ru-RU" dirty="0" smtClean="0">
                <a:solidFill>
                  <a:schemeClr val="tx1"/>
                </a:solidFill>
              </a:rPr>
              <a:t>Вокруг </a:t>
            </a:r>
            <a:r>
              <a:rPr lang="ru-RU" dirty="0">
                <a:solidFill>
                  <a:schemeClr val="tx1"/>
                </a:solidFill>
              </a:rPr>
              <a:t>предприятий организуются </a:t>
            </a:r>
            <a:r>
              <a:rPr lang="ru-RU" b="1" dirty="0">
                <a:solidFill>
                  <a:schemeClr val="tx1"/>
                </a:solidFill>
              </a:rPr>
              <a:t>санитарно-защитные зоны (СЗЗ)</a:t>
            </a:r>
            <a:r>
              <a:rPr lang="ru-RU" dirty="0">
                <a:solidFill>
                  <a:schemeClr val="tx1"/>
                </a:solidFill>
              </a:rPr>
              <a:t>, в которых запрещается строительство жилья, размещение детских, образовательных, оздоровительных и рекреационных учреждений. Существующее жилье и социальные объекты, попавшие в СЗЗ, постепенно выводятся из них за счет средств соответствующих предприятий. В СЗЗ разрешается размещать предприятия с меньшим классом опасности, ремонтные мастерские, склады, гаражи и автостоянки, автозаправочные станции и т.п. Не менее 40-60% территории СЗЗ подлежит обязательному озеленению, с использованием газоустойчивых видов растительности.</a:t>
            </a:r>
          </a:p>
          <a:p>
            <a:pPr algn="just"/>
            <a:r>
              <a:rPr lang="ru-RU" dirty="0">
                <a:solidFill>
                  <a:schemeClr val="tx1"/>
                </a:solidFill>
              </a:rPr>
              <a:t>Размеры СЗЗ определяются согласно санитарным правилам и нормам (СанПиН), в зависимости от классов опасности предприятий: 1000 м для предприятий 1-го класса опасности, 500 м для 2-го класса опасности, 300 м для 3-го класса опасности, 100 м для 4-го класса опасности, 50 м для 5-го класса опасности. При этом класс опасности определяется, исходя из профиля производства и, в отдельных случаях, мощности предприятий, вне зависимости от технологий и, соответственно, объемов и состава выбросов. </a:t>
            </a:r>
            <a:r>
              <a:rPr lang="ru-RU" dirty="0" err="1">
                <a:solidFill>
                  <a:schemeClr val="tx1"/>
                </a:solidFill>
              </a:rPr>
              <a:t>Непревышение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ПДКмр</a:t>
            </a:r>
            <a:r>
              <a:rPr lang="ru-RU" dirty="0">
                <a:solidFill>
                  <a:schemeClr val="tx1"/>
                </a:solidFill>
              </a:rPr>
              <a:t> на границе СЗЗ должно быть подтверждено расчетами по методике ОНД-86.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772815"/>
            <a:ext cx="4464496" cy="2265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27741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332657"/>
            <a:ext cx="4104456" cy="720080"/>
          </a:xfrm>
        </p:spPr>
        <p:txBody>
          <a:bodyPr/>
          <a:lstStyle/>
          <a:p>
            <a:r>
              <a:rPr lang="ru-RU" sz="2000" dirty="0">
                <a:solidFill>
                  <a:schemeClr val="tx1"/>
                </a:solidFill>
              </a:rPr>
              <a:t>Зоны особых экологических ограничений (продолжение)</a:t>
            </a:r>
            <a:endParaRPr lang="ru-RU" sz="2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93515" y="476672"/>
            <a:ext cx="4226957" cy="6048672"/>
          </a:xfrm>
        </p:spPr>
        <p:txBody>
          <a:bodyPr>
            <a:normAutofit fontScale="77500" lnSpcReduction="20000"/>
          </a:bodyPr>
          <a:lstStyle/>
          <a:p>
            <a:pPr algn="just"/>
            <a:r>
              <a:rPr lang="ru-RU" dirty="0" smtClean="0">
                <a:solidFill>
                  <a:schemeClr val="tx1"/>
                </a:solidFill>
              </a:rPr>
              <a:t>Согласно </a:t>
            </a:r>
            <a:r>
              <a:rPr lang="ru-RU" dirty="0">
                <a:solidFill>
                  <a:schemeClr val="tx1"/>
                </a:solidFill>
              </a:rPr>
              <a:t>Водному кодексу РФ, в </a:t>
            </a:r>
            <a:r>
              <a:rPr lang="ru-RU" dirty="0" err="1">
                <a:solidFill>
                  <a:schemeClr val="tx1"/>
                </a:solidFill>
              </a:rPr>
              <a:t>водоохранных</a:t>
            </a:r>
            <a:r>
              <a:rPr lang="ru-RU" dirty="0">
                <a:solidFill>
                  <a:schemeClr val="tx1"/>
                </a:solidFill>
              </a:rPr>
              <a:t> зонах запрещается: использование сточных вод для удобрения почв, размещение кладбищ, скотомогильников, мест захоронения отходов производства и потребления, радиоактивных, химических, взрывчатых, токсичных, отравляющих и ядовитых веществ, осуществление авиационных мер по борьбе с вредителями и болезнями растений, движение и стоянка транспортных средств (кроме специальных транспортных средств), за исключением их движения по дорогам и стоянки на дорогах и в специально оборудованных местах, имеющих твердое покрытие</a:t>
            </a:r>
            <a:r>
              <a:rPr lang="ru-RU" dirty="0" smtClean="0">
                <a:solidFill>
                  <a:schemeClr val="tx1"/>
                </a:solidFill>
              </a:rPr>
              <a:t>.</a:t>
            </a:r>
          </a:p>
          <a:p>
            <a:pPr algn="just"/>
            <a:r>
              <a:rPr lang="ru-RU" dirty="0">
                <a:solidFill>
                  <a:schemeClr val="tx1"/>
                </a:solidFill>
              </a:rPr>
              <a:t>Размеры </a:t>
            </a:r>
            <a:r>
              <a:rPr lang="ru-RU" dirty="0" err="1">
                <a:solidFill>
                  <a:schemeClr val="tx1"/>
                </a:solidFill>
              </a:rPr>
              <a:t>водоохранных</a:t>
            </a:r>
            <a:r>
              <a:rPr lang="ru-RU" dirty="0">
                <a:solidFill>
                  <a:schemeClr val="tx1"/>
                </a:solidFill>
              </a:rPr>
              <a:t> зон составляют: 50 м от меженного уреза для рек длиной до 10 км, 100 м для рек длиной от 10 до 50 км, 200 м для рек длиной более 50 км, 500 м для морей. </a:t>
            </a:r>
          </a:p>
          <a:p>
            <a:pPr algn="just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95536" y="1700808"/>
            <a:ext cx="3388660" cy="213951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268760"/>
            <a:ext cx="4211960" cy="3158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54624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60649"/>
            <a:ext cx="4104456" cy="648072"/>
          </a:xfrm>
        </p:spPr>
        <p:txBody>
          <a:bodyPr/>
          <a:lstStyle/>
          <a:p>
            <a:r>
              <a:rPr lang="ru-RU" sz="2000" dirty="0">
                <a:solidFill>
                  <a:schemeClr val="tx1"/>
                </a:solidFill>
              </a:rPr>
              <a:t>Зоны особых экологических ограничений (продолжение)</a:t>
            </a:r>
            <a:endParaRPr lang="ru-RU" sz="2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355977" y="188640"/>
            <a:ext cx="4608512" cy="6480720"/>
          </a:xfrm>
        </p:spPr>
        <p:txBody>
          <a:bodyPr>
            <a:normAutofit fontScale="47500" lnSpcReduction="20000"/>
          </a:bodyPr>
          <a:lstStyle/>
          <a:p>
            <a:pPr algn="just"/>
            <a:r>
              <a:rPr lang="ru-RU" sz="2500" b="1" dirty="0">
                <a:solidFill>
                  <a:schemeClr val="tx1"/>
                </a:solidFill>
              </a:rPr>
              <a:t>Зоны санитарной охраны</a:t>
            </a:r>
            <a:r>
              <a:rPr lang="ru-RU" sz="2500" dirty="0">
                <a:solidFill>
                  <a:schemeClr val="tx1"/>
                </a:solidFill>
              </a:rPr>
              <a:t> (ЗСО</a:t>
            </a:r>
            <a:r>
              <a:rPr lang="ru-RU" sz="2500" dirty="0" smtClean="0">
                <a:solidFill>
                  <a:schemeClr val="tx1"/>
                </a:solidFill>
              </a:rPr>
              <a:t>)</a:t>
            </a:r>
            <a:r>
              <a:rPr lang="ru-RU" sz="2500" dirty="0">
                <a:solidFill>
                  <a:schemeClr val="tx1"/>
                </a:solidFill>
              </a:rPr>
              <a:t> — территория, включающая источник водоснабжения и/или водопровод, иной объект. ЗСО состоит из поясов, на которых устанавливаются особые режимы хозяйственной деятельности </a:t>
            </a:r>
            <a:r>
              <a:rPr lang="ru-RU" sz="2500" dirty="0" smtClean="0">
                <a:solidFill>
                  <a:schemeClr val="tx1"/>
                </a:solidFill>
              </a:rPr>
              <a:t>и</a:t>
            </a:r>
            <a:r>
              <a:rPr lang="ru-RU" sz="2500" dirty="0">
                <a:solidFill>
                  <a:schemeClr val="tx1"/>
                </a:solidFill>
              </a:rPr>
              <a:t> охраны подземных вод от </a:t>
            </a:r>
            <a:r>
              <a:rPr lang="ru-RU" sz="2500" dirty="0" smtClean="0">
                <a:solidFill>
                  <a:schemeClr val="tx1"/>
                </a:solidFill>
              </a:rPr>
              <a:t>загрязнения. ЗСО </a:t>
            </a:r>
            <a:r>
              <a:rPr lang="ru-RU" sz="2500" dirty="0">
                <a:solidFill>
                  <a:schemeClr val="tx1"/>
                </a:solidFill>
              </a:rPr>
              <a:t>организуются в составе трёх поясов:</a:t>
            </a:r>
          </a:p>
          <a:p>
            <a:pPr algn="just"/>
            <a:r>
              <a:rPr lang="ru-RU" sz="2500" b="1" dirty="0">
                <a:solidFill>
                  <a:schemeClr val="tx1"/>
                </a:solidFill>
              </a:rPr>
              <a:t>Первый пояс</a:t>
            </a:r>
            <a:r>
              <a:rPr lang="ru-RU" sz="2500" dirty="0">
                <a:solidFill>
                  <a:schemeClr val="tx1"/>
                </a:solidFill>
              </a:rPr>
              <a:t> (строгого режима) включает территорию расположения водозаборных сооружений, площадок всех водопроводных сооружений и водопроводящего канала. Его назначение — защита места водозабора и водозаборных сооружений от случайного или умышленного загрязнения и повреждения</a:t>
            </a:r>
            <a:r>
              <a:rPr lang="ru-RU" sz="2500" dirty="0" smtClean="0">
                <a:solidFill>
                  <a:schemeClr val="tx1"/>
                </a:solidFill>
              </a:rPr>
              <a:t>. Первый </a:t>
            </a:r>
            <a:r>
              <a:rPr lang="ru-RU" sz="2500" dirty="0">
                <a:solidFill>
                  <a:schemeClr val="tx1"/>
                </a:solidFill>
              </a:rPr>
              <a:t>пояс ЗСО скважин представляет собой окружность радиусом 30-50 м, центр которой находится в точке расположения источника водоснабжения. Если таких источников несколько (несколько скважин), то следует выделять несколько окружностей с центром в каждой из скважин. Размер пояса строгого режима охраны может быть сокращен государственным органом санитарно-эпидемиологического надзора.</a:t>
            </a:r>
          </a:p>
          <a:p>
            <a:pPr algn="just"/>
            <a:r>
              <a:rPr lang="ru-RU" sz="2500" b="1" dirty="0">
                <a:solidFill>
                  <a:schemeClr val="tx1"/>
                </a:solidFill>
              </a:rPr>
              <a:t>Второй пояс</a:t>
            </a:r>
            <a:r>
              <a:rPr lang="ru-RU" sz="2500" dirty="0">
                <a:solidFill>
                  <a:schemeClr val="tx1"/>
                </a:solidFill>
              </a:rPr>
              <a:t> (пояса ограничений или зона микробного загрязнения) определяется гидродинамическим расчётным путём и включает территорию, предназначенную для предупреждения загрязнения воды источников водоснабжения. Второй пояс учитывает время продвижения микробного загрязнения воды до водозабора, принимаемое в зависимости от климатических районов и защищенности подземных вод от 100 до 400 </a:t>
            </a:r>
            <a:r>
              <a:rPr lang="ru-RU" sz="2500" dirty="0" err="1">
                <a:solidFill>
                  <a:schemeClr val="tx1"/>
                </a:solidFill>
              </a:rPr>
              <a:t>сут</a:t>
            </a:r>
            <a:r>
              <a:rPr lang="ru-RU" sz="2500" dirty="0" smtClean="0">
                <a:solidFill>
                  <a:schemeClr val="tx1"/>
                </a:solidFill>
              </a:rPr>
              <a:t>.</a:t>
            </a:r>
            <a:r>
              <a:rPr lang="ru-RU" sz="2500" dirty="0">
                <a:solidFill>
                  <a:schemeClr val="tx1"/>
                </a:solidFill>
              </a:rPr>
              <a:t> — времени, в течение которого загрязнение произошедшее на поверхности за пределами второго пояса достигнет водоносного горизонта.</a:t>
            </a:r>
          </a:p>
          <a:p>
            <a:pPr algn="just"/>
            <a:r>
              <a:rPr lang="ru-RU" sz="2500" b="1" dirty="0">
                <a:solidFill>
                  <a:schemeClr val="tx1"/>
                </a:solidFill>
              </a:rPr>
              <a:t>Третий пояс</a:t>
            </a:r>
            <a:r>
              <a:rPr lang="ru-RU" sz="2500" dirty="0">
                <a:solidFill>
                  <a:schemeClr val="tx1"/>
                </a:solidFill>
              </a:rPr>
              <a:t> (зона химического загрязнения) определяется гидродинамическими расчётами, исходя из условия, что если за её пределами в водоносный горизонт поступают стабильные химические загрязнения, то они окажутся вне области питания водозабора или достигнут её не ранее истечения расчётного срока эксплуатации. Минимальный расчётный срок эксплуатации скважины — 25 лет. Обычно для расчётов используют </a:t>
            </a:r>
            <a:r>
              <a:rPr lang="ru-RU" sz="2500" dirty="0" smtClean="0">
                <a:solidFill>
                  <a:schemeClr val="tx1"/>
                </a:solidFill>
              </a:rPr>
              <a:t>9125 </a:t>
            </a:r>
            <a:r>
              <a:rPr lang="ru-RU" sz="2500" dirty="0">
                <a:solidFill>
                  <a:schemeClr val="tx1"/>
                </a:solidFill>
              </a:rPr>
              <a:t>суток.</a:t>
            </a:r>
          </a:p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95536" y="1772816"/>
            <a:ext cx="3388660" cy="213951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268760"/>
            <a:ext cx="4171950" cy="2847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6439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17581" y="1844824"/>
            <a:ext cx="7175351" cy="4320480"/>
          </a:xfrm>
        </p:spPr>
        <p:txBody>
          <a:bodyPr>
            <a:noAutofit/>
          </a:bodyPr>
          <a:lstStyle/>
          <a:p>
            <a:r>
              <a:rPr lang="ru-RU" sz="4000" dirty="0" smtClean="0">
                <a:solidFill>
                  <a:schemeClr val="tx1"/>
                </a:solidFill>
                <a:effectLst/>
              </a:rPr>
              <a:t>7. ОБЩЕЕ СОДЕРЖАНИЕ </a:t>
            </a:r>
            <a:br>
              <a:rPr lang="ru-RU" sz="4000" dirty="0" smtClean="0">
                <a:solidFill>
                  <a:schemeClr val="tx1"/>
                </a:solidFill>
                <a:effectLst/>
              </a:rPr>
            </a:br>
            <a:r>
              <a:rPr lang="ru-RU" sz="4000" dirty="0" smtClean="0">
                <a:solidFill>
                  <a:schemeClr val="tx1"/>
                </a:solidFill>
                <a:effectLst/>
              </a:rPr>
              <a:t>И ПРЕДПОЛЕВОЙ ЭТАП ИНЖЕНЕРНО-ЭКОЛОГИЧЕСКИХ ИЗЫСКАНИЙ</a:t>
            </a:r>
            <a:endParaRPr lang="ru-RU" sz="4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222631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764704"/>
            <a:ext cx="3636085" cy="1258493"/>
          </a:xfrm>
        </p:spPr>
        <p:txBody>
          <a:bodyPr/>
          <a:lstStyle/>
          <a:p>
            <a:r>
              <a:rPr lang="ru-RU" sz="2000" dirty="0">
                <a:solidFill>
                  <a:schemeClr val="tx1"/>
                </a:solidFill>
              </a:rPr>
              <a:t>Цели инженерно-экологических изысканий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95936" y="404664"/>
            <a:ext cx="4968551" cy="6120680"/>
          </a:xfrm>
        </p:spPr>
        <p:txBody>
          <a:bodyPr>
            <a:noAutofit/>
          </a:bodyPr>
          <a:lstStyle/>
          <a:p>
            <a:pPr algn="just"/>
            <a:r>
              <a:rPr lang="ru-RU" sz="1200" dirty="0">
                <a:solidFill>
                  <a:schemeClr val="tx1"/>
                </a:solidFill>
              </a:rPr>
              <a:t>Объективная необходимость выполнения инженерно-экологических изысканий обусловлена тем, что разработка и реализация проектов строительства нередко сопровождается конфликтными ситуациями в природопользовании, решение которых бывает сопряжено с социальной напряженностью, судебными процедурами, переработкой проектной документации и задержками ее согласования и, как следствие, дополнительными издержками и потерями времени для инвесторов, подчас значительными. К конфликтным ситуациям в природопользовании обычно приводит:</a:t>
            </a:r>
          </a:p>
          <a:p>
            <a:pPr algn="just"/>
            <a:r>
              <a:rPr lang="ru-RU" sz="1200" dirty="0">
                <a:solidFill>
                  <a:schemeClr val="tx1"/>
                </a:solidFill>
              </a:rPr>
              <a:t>- недостаточное знакомство инвестора с существующим природопользованием и экологическими ограничениями в районе намечаемой деятельности (</a:t>
            </a:r>
            <a:r>
              <a:rPr lang="ru-RU" sz="1200" dirty="0" err="1">
                <a:solidFill>
                  <a:schemeClr val="tx1"/>
                </a:solidFill>
              </a:rPr>
              <a:t>водоохранные</a:t>
            </a:r>
            <a:r>
              <a:rPr lang="ru-RU" sz="1200" dirty="0">
                <a:solidFill>
                  <a:schemeClr val="tx1"/>
                </a:solidFill>
              </a:rPr>
              <a:t> зоны и зоны санитарной охраны источников водоснабжения, необходимость организации вокруг проектируемых объектов санитарно-защитных зон, заказники, памятники природы, места произрастания и обитания редких видов растений и животных и т.п.);</a:t>
            </a:r>
          </a:p>
          <a:p>
            <a:pPr algn="just"/>
            <a:r>
              <a:rPr lang="ru-RU" sz="1200" dirty="0">
                <a:solidFill>
                  <a:schemeClr val="tx1"/>
                </a:solidFill>
              </a:rPr>
              <a:t>- отсутствие у инвестора информации о состоянии природной среды в районе намечаемой деятельности (существующие уровни загрязнения воздуха, подземных и поверхностных вод, фоновое загрязнение и агрохимические характеристики почв, поверхностных и подземных вод наличие нарушенных земель, неликвидированных скважин, скотомогильников и т.п.). </a:t>
            </a:r>
          </a:p>
          <a:p>
            <a:pPr algn="just"/>
            <a:r>
              <a:rPr lang="ru-RU" sz="1200" dirty="0">
                <a:solidFill>
                  <a:schemeClr val="tx1"/>
                </a:solidFill>
              </a:rPr>
              <a:t>При нерешенности этих вопросов, нередко создается ситуация, когда инвестор, оформив земельный отвод без фиксации его стартового состояния, принимает на себя ответственность за все имеющиеся на отведенной территории нарушения природоохранного и земельного законодательства. 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95536" y="2564904"/>
            <a:ext cx="3388660" cy="2139518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ru-RU" dirty="0">
                <a:solidFill>
                  <a:schemeClr val="tx1"/>
                </a:solidFill>
              </a:rPr>
              <a:t>И</a:t>
            </a:r>
            <a:r>
              <a:rPr lang="ru-RU" dirty="0" smtClean="0">
                <a:solidFill>
                  <a:schemeClr val="tx1"/>
                </a:solidFill>
              </a:rPr>
              <a:t>нженерно-экологические </a:t>
            </a:r>
            <a:r>
              <a:rPr lang="ru-RU" dirty="0">
                <a:solidFill>
                  <a:schemeClr val="tx1"/>
                </a:solidFill>
              </a:rPr>
              <a:t>изыскания для строительства выполняются для изучения природных условий и факторов техногенного воздействия для подготовки данных по обоснованию материалов для архитектурно-строительного проектирования, строительства, эксплуатации, сноса (демонтажа) зданий или сооружений, а также для документов территориального планирования и документации по планировке </a:t>
            </a:r>
            <a:r>
              <a:rPr lang="ru-RU" dirty="0" smtClean="0">
                <a:solidFill>
                  <a:schemeClr val="tx1"/>
                </a:solidFill>
              </a:rPr>
              <a:t>территории.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383402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4294967295"/>
          </p:nvPr>
        </p:nvSpPr>
        <p:spPr>
          <a:xfrm>
            <a:off x="468313" y="3645024"/>
            <a:ext cx="8351837" cy="2667000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0" indent="0" algn="just">
              <a:spcBef>
                <a:spcPts val="0"/>
              </a:spcBef>
              <a:defRPr/>
            </a:pPr>
            <a:r>
              <a:rPr lang="ru-RU" sz="1400" dirty="0">
                <a:solidFill>
                  <a:schemeClr val="tx1"/>
                </a:solidFill>
              </a:rPr>
              <a:t>Так, в Ижевске в 1990-х гг. новые владельцы обанкротившегося подшипникового завода, переоборудовавшие его под бизнес-центр, были вынуждены понести значительные затраты из-за выявившегося при выполнении работ сильного, глубоко проникшего загрязнения грунтов машинным маслом. Масло хранилось в подземных емкостях, подвергавшихся коррозии и десятилетиями фильтровалось в грунт. По требованию природоохранных органов были выполнены инженерно-экологические изыскания, что позволило построить 3-мерную модель распределения масла и подсчитать его общее количество – 70 т, в </a:t>
            </a:r>
            <a:r>
              <a:rPr lang="ru-RU" sz="1400" dirty="0" err="1">
                <a:solidFill>
                  <a:schemeClr val="tx1"/>
                </a:solidFill>
              </a:rPr>
              <a:t>т.ч</a:t>
            </a:r>
            <a:r>
              <a:rPr lang="ru-RU" sz="1400" dirty="0">
                <a:solidFill>
                  <a:schemeClr val="tx1"/>
                </a:solidFill>
              </a:rPr>
              <a:t>. более 50 т – под зданием одного из цехов. Общий объем загрязненного грунта – 10,5 тыс. м</a:t>
            </a:r>
            <a:r>
              <a:rPr lang="ru-RU" sz="1400" baseline="30000" dirty="0">
                <a:solidFill>
                  <a:schemeClr val="tx1"/>
                </a:solidFill>
              </a:rPr>
              <a:t>3</a:t>
            </a:r>
            <a:r>
              <a:rPr lang="ru-RU" sz="1400" dirty="0">
                <a:solidFill>
                  <a:schemeClr val="tx1"/>
                </a:solidFill>
              </a:rPr>
              <a:t>.</a:t>
            </a:r>
          </a:p>
          <a:p>
            <a:pPr marL="0" indent="0" algn="just">
              <a:spcBef>
                <a:spcPts val="0"/>
              </a:spcBef>
              <a:defRPr/>
            </a:pPr>
            <a:r>
              <a:rPr lang="ru-RU" sz="1400" dirty="0">
                <a:solidFill>
                  <a:schemeClr val="tx1"/>
                </a:solidFill>
              </a:rPr>
              <a:t>В целях очистки территории на участках поверхностного залегания загрязненного грунта было выполнено его удаление, а на участках глубокого залегания пробурено 5 скважин-колодцев для сбора и откачки масла в свободной форме. Откачка была начата в 2005 г. и продолжается до сих пор. Поначалу объем откачки превышал 1 т в месяц, в дальнейшем приток значительно уменьшился.</a:t>
            </a:r>
          </a:p>
          <a:p>
            <a:pPr>
              <a:defRPr/>
            </a:pPr>
            <a:endParaRPr lang="ru-RU" sz="1400" dirty="0"/>
          </a:p>
        </p:txBody>
      </p:sp>
      <p:pic>
        <p:nvPicPr>
          <p:cNvPr id="8195" name="Объект 4"/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8" y="476250"/>
            <a:ext cx="4032250" cy="3024188"/>
          </a:xfrm>
          <a:prstGeom prst="rect">
            <a:avLst/>
          </a:prstGeom>
        </p:spPr>
      </p:pic>
      <p:pic>
        <p:nvPicPr>
          <p:cNvPr id="819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476250"/>
            <a:ext cx="4032250" cy="302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438580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476672"/>
            <a:ext cx="3636085" cy="1258493"/>
          </a:xfrm>
        </p:spPr>
        <p:txBody>
          <a:bodyPr/>
          <a:lstStyle/>
          <a:p>
            <a:r>
              <a:rPr lang="ru-RU" sz="2400" dirty="0">
                <a:solidFill>
                  <a:schemeClr val="tx1"/>
                </a:solidFill>
              </a:rPr>
              <a:t>Виды инженерно-экологических изысканий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93515" y="548680"/>
            <a:ext cx="4017085" cy="5688632"/>
          </a:xfrm>
        </p:spPr>
        <p:txBody>
          <a:bodyPr>
            <a:normAutofit/>
          </a:bodyPr>
          <a:lstStyle/>
          <a:p>
            <a:pPr algn="just"/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Согласно Своду правил СП </a:t>
            </a: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47.13330.2016 установлены следующие виды инженерно-экологических изысканий:</a:t>
            </a:r>
          </a:p>
          <a:p>
            <a:pPr algn="just"/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для подготовки </a:t>
            </a:r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документов территориального планирования, документации по планировке территории и выбора площадок (трасс) </a:t>
            </a: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строительства;</a:t>
            </a:r>
          </a:p>
          <a:p>
            <a:pPr algn="just"/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для архитектурно- </a:t>
            </a:r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строительного проектирования при подготовке проектной документации объектов капитального </a:t>
            </a: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строительства;</a:t>
            </a:r>
          </a:p>
          <a:p>
            <a:pPr algn="just"/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при строительстве и реконструкции зданий и </a:t>
            </a: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сооружений.</a:t>
            </a:r>
          </a:p>
          <a:p>
            <a:pPr algn="just"/>
            <a:endParaRPr lang="ru-RU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55576" y="2708920"/>
            <a:ext cx="2088232" cy="213951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700808"/>
            <a:ext cx="3323399" cy="4664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951941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88641"/>
            <a:ext cx="4104456" cy="864096"/>
          </a:xfrm>
        </p:spPr>
        <p:txBody>
          <a:bodyPr/>
          <a:lstStyle/>
          <a:p>
            <a:r>
              <a:rPr lang="ru-RU" sz="2000" dirty="0" smtClean="0">
                <a:solidFill>
                  <a:schemeClr val="tx1"/>
                </a:solidFill>
              </a:rPr>
              <a:t>Виды работ при инженерно-экологических изысканиях</a:t>
            </a: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9" y="1052736"/>
            <a:ext cx="8287072" cy="5472608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spcAft>
                <a:spcPts val="0"/>
              </a:spcAft>
            </a:pPr>
            <a:r>
              <a:rPr lang="ru-RU" sz="1200" dirty="0">
                <a:solidFill>
                  <a:schemeClr val="tx1"/>
                </a:solidFill>
              </a:rPr>
              <a:t>В состав инженерно-экологических изысканий входят следующие основные виды работ: 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</a:pPr>
            <a:r>
              <a:rPr lang="ru-RU" sz="1200" dirty="0">
                <a:solidFill>
                  <a:schemeClr val="tx1"/>
                </a:solidFill>
              </a:rPr>
              <a:t>сбор, анализ и обобщение материалов инженерно-экологических изысканий прошлых лет, опубликованных и фондовых материалов и данных о состоянии компонентов природной среды, наличии территорий с особыми режимами использования, объектах культурного наследия, возможных источниках загрязнения атмосферного воздуха, почв, грунтов, поверхностных и подземных вод, донных отложений в поверхностных водных объектах, социально-экономических условиях; дешифрирование аэрокосмических материалов с использованием различных видов съемок (черно-белой, многозональной, радиолокационной, тепловой); 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</a:pPr>
            <a:r>
              <a:rPr lang="ru-RU" sz="1200" dirty="0">
                <a:solidFill>
                  <a:schemeClr val="tx1"/>
                </a:solidFill>
              </a:rPr>
              <a:t>рекогносцировочное обследование территории; 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</a:pPr>
            <a:r>
              <a:rPr lang="ru-RU" sz="1200" dirty="0">
                <a:solidFill>
                  <a:schemeClr val="tx1"/>
                </a:solidFill>
              </a:rPr>
              <a:t>маршрутные наблюдения с описанием компонентов природной среды и ландшафтов в целом, состояния наземных и водных экосистем, возможных источников и визуальных признаков загрязнения; 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</a:pPr>
            <a:r>
              <a:rPr lang="ru-RU" sz="1200" dirty="0">
                <a:solidFill>
                  <a:schemeClr val="tx1"/>
                </a:solidFill>
              </a:rPr>
              <a:t>исследование и оценка загрязнения атмосферного воздуха; 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</a:pPr>
            <a:r>
              <a:rPr lang="ru-RU" sz="1200" dirty="0">
                <a:solidFill>
                  <a:schemeClr val="tx1"/>
                </a:solidFill>
              </a:rPr>
              <a:t>исследование и оценка загрязнения почв и грунтов; 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</a:pPr>
            <a:r>
              <a:rPr lang="ru-RU" sz="1200" dirty="0">
                <a:solidFill>
                  <a:schemeClr val="tx1"/>
                </a:solidFill>
              </a:rPr>
              <a:t>исследование и оценка загрязнения поверхностных вод; 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</a:pPr>
            <a:r>
              <a:rPr lang="ru-RU" sz="1200" dirty="0">
                <a:solidFill>
                  <a:schemeClr val="tx1"/>
                </a:solidFill>
              </a:rPr>
              <a:t>исследование и оценка загрязнения подземных вод; 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</a:pPr>
            <a:r>
              <a:rPr lang="ru-RU" sz="1200" dirty="0">
                <a:solidFill>
                  <a:schemeClr val="tx1"/>
                </a:solidFill>
              </a:rPr>
              <a:t>исследование и оценка загрязнения донных отложений в поверхностных водных объектах; </a:t>
            </a:r>
            <a:endParaRPr lang="ru-RU" sz="1200" dirty="0" smtClean="0">
              <a:solidFill>
                <a:schemeClr val="tx1"/>
              </a:solidFill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</a:pPr>
            <a:r>
              <a:rPr lang="ru-RU" sz="1200" dirty="0" smtClean="0">
                <a:solidFill>
                  <a:schemeClr val="tx1"/>
                </a:solidFill>
              </a:rPr>
              <a:t>исследование </a:t>
            </a:r>
            <a:r>
              <a:rPr lang="ru-RU" sz="1200" dirty="0">
                <a:solidFill>
                  <a:schemeClr val="tx1"/>
                </a:solidFill>
              </a:rPr>
              <a:t>и оценка радиационной обстановки; 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</a:pPr>
            <a:r>
              <a:rPr lang="ru-RU" sz="1200" dirty="0">
                <a:solidFill>
                  <a:schemeClr val="tx1"/>
                </a:solidFill>
              </a:rPr>
              <a:t>исследование и оценка физических воздействий; 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</a:pPr>
            <a:r>
              <a:rPr lang="ru-RU" sz="1200" dirty="0">
                <a:solidFill>
                  <a:schemeClr val="tx1"/>
                </a:solidFill>
              </a:rPr>
              <a:t>санитарно-эпидемиологические исследования; 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</a:pPr>
            <a:r>
              <a:rPr lang="ru-RU" sz="1200" dirty="0" err="1">
                <a:solidFill>
                  <a:schemeClr val="tx1"/>
                </a:solidFill>
              </a:rPr>
              <a:t>газогеохимические</a:t>
            </a:r>
            <a:r>
              <a:rPr lang="ru-RU" sz="1200" dirty="0">
                <a:solidFill>
                  <a:schemeClr val="tx1"/>
                </a:solidFill>
              </a:rPr>
              <a:t> исследования грунтов; 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</a:pPr>
            <a:r>
              <a:rPr lang="ru-RU" sz="1200" dirty="0">
                <a:solidFill>
                  <a:schemeClr val="tx1"/>
                </a:solidFill>
              </a:rPr>
              <a:t>исследование социально-экономических условий; 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</a:pPr>
            <a:r>
              <a:rPr lang="ru-RU" sz="1200" dirty="0">
                <a:solidFill>
                  <a:schemeClr val="tx1"/>
                </a:solidFill>
              </a:rPr>
              <a:t>эколого-ландшафтные исследования; 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</a:pPr>
            <a:r>
              <a:rPr lang="ru-RU" sz="1200" dirty="0">
                <a:solidFill>
                  <a:schemeClr val="tx1"/>
                </a:solidFill>
              </a:rPr>
              <a:t>изучение растительности; изучение животного мира; 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</a:pPr>
            <a:r>
              <a:rPr lang="ru-RU" sz="1200" dirty="0">
                <a:solidFill>
                  <a:schemeClr val="tx1"/>
                </a:solidFill>
              </a:rPr>
              <a:t>изучение опасных природных и природно-антропогенных процессов экологического характера; 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</a:pPr>
            <a:r>
              <a:rPr lang="ru-RU" sz="1200" dirty="0">
                <a:solidFill>
                  <a:schemeClr val="tx1"/>
                </a:solidFill>
              </a:rPr>
              <a:t>экологическое опробование отдельных компонентов окружающей среды (атмосферного воздуха, почв, грунтов, поверхностных и подземных вод, донных отложений); 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</a:pPr>
            <a:r>
              <a:rPr lang="ru-RU" sz="1200" dirty="0">
                <a:solidFill>
                  <a:schemeClr val="tx1"/>
                </a:solidFill>
              </a:rPr>
              <a:t>лабораторные химико-аналитические исследования проб атмосферного воздуха, почв, грунтов, подземных и поверхностных вод и донных отложений; 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</a:pPr>
            <a:r>
              <a:rPr lang="ru-RU" sz="1200" dirty="0">
                <a:solidFill>
                  <a:schemeClr val="tx1"/>
                </a:solidFill>
              </a:rPr>
              <a:t>камеральная обработка материалов; 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</a:pPr>
            <a:r>
              <a:rPr lang="ru-RU" sz="1200" dirty="0">
                <a:solidFill>
                  <a:schemeClr val="tx1"/>
                </a:solidFill>
              </a:rPr>
              <a:t>составление технического отчета.</a:t>
            </a:r>
          </a:p>
        </p:txBody>
      </p:sp>
    </p:spTree>
    <p:extLst>
      <p:ext uri="{BB962C8B-B14F-4D97-AF65-F5344CB8AC3E}">
        <p14:creationId xmlns:p14="http://schemas.microsoft.com/office/powerpoint/2010/main" val="304531823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23928" y="476672"/>
            <a:ext cx="4968553" cy="5976664"/>
          </a:xfrm>
        </p:spPr>
        <p:txBody>
          <a:bodyPr>
            <a:noAutofit/>
          </a:bodyPr>
          <a:lstStyle/>
          <a:p>
            <a:pPr algn="just"/>
            <a:r>
              <a:rPr lang="ru-RU" sz="1100" b="1" dirty="0">
                <a:solidFill>
                  <a:schemeClr val="tx1"/>
                </a:solidFill>
              </a:rPr>
              <a:t>Техническое задание и программа инженерно-экологических изысканий</a:t>
            </a:r>
            <a:r>
              <a:rPr lang="ru-RU" sz="1100" dirty="0">
                <a:solidFill>
                  <a:schemeClr val="tx1"/>
                </a:solidFill>
              </a:rPr>
              <a:t> являются документами, определяющими содержание работ по конкретным объектам проектирования. Свод правил СП </a:t>
            </a:r>
            <a:r>
              <a:rPr lang="ru-RU" sz="1100" dirty="0" smtClean="0">
                <a:solidFill>
                  <a:schemeClr val="tx1"/>
                </a:solidFill>
              </a:rPr>
              <a:t>47.13330.2016, </a:t>
            </a:r>
            <a:r>
              <a:rPr lang="ru-RU" sz="1100" dirty="0">
                <a:solidFill>
                  <a:schemeClr val="tx1"/>
                </a:solidFill>
              </a:rPr>
              <a:t>в отличие от СНиП 11-02-96 </a:t>
            </a:r>
            <a:r>
              <a:rPr lang="ru-RU" sz="1100" dirty="0" smtClean="0">
                <a:solidFill>
                  <a:schemeClr val="tx1"/>
                </a:solidFill>
              </a:rPr>
              <a:t>, </a:t>
            </a:r>
            <a:r>
              <a:rPr lang="ru-RU" sz="1100" dirty="0">
                <a:solidFill>
                  <a:schemeClr val="tx1"/>
                </a:solidFill>
              </a:rPr>
              <a:t>превратил техническое задание и программу изысканий из малозначимых приложений к договорам в довольно объемные документы, разработка которых требует определенных знаний, опыта, но также и затрат времени. Значительно увеличилось количество различных справок, запрашиваемых в государственных органах. </a:t>
            </a:r>
            <a:endParaRPr lang="ru-RU" sz="1100" dirty="0" smtClean="0">
              <a:solidFill>
                <a:schemeClr val="tx1"/>
              </a:solidFill>
            </a:endParaRPr>
          </a:p>
          <a:p>
            <a:pPr algn="just"/>
            <a:r>
              <a:rPr lang="ru-RU" sz="1100" b="1" dirty="0">
                <a:solidFill>
                  <a:schemeClr val="tx1"/>
                </a:solidFill>
              </a:rPr>
              <a:t>Масштабы и территориальные рамки работ</a:t>
            </a:r>
            <a:r>
              <a:rPr lang="ru-RU" sz="1100" dirty="0">
                <a:solidFill>
                  <a:schemeClr val="tx1"/>
                </a:solidFill>
              </a:rPr>
              <a:t>. Если вопрос о масштабах работ получил в своде </a:t>
            </a:r>
            <a:r>
              <a:rPr lang="ru-RU" sz="1100" dirty="0" smtClean="0">
                <a:solidFill>
                  <a:schemeClr val="tx1"/>
                </a:solidFill>
              </a:rPr>
              <a:t>правил </a:t>
            </a:r>
            <a:r>
              <a:rPr lang="ru-RU" sz="1100" dirty="0">
                <a:solidFill>
                  <a:schemeClr val="tx1"/>
                </a:solidFill>
              </a:rPr>
              <a:t>достаточно определенное </a:t>
            </a:r>
            <a:r>
              <a:rPr lang="ru-RU" sz="1100" dirty="0" smtClean="0">
                <a:solidFill>
                  <a:schemeClr val="tx1"/>
                </a:solidFill>
              </a:rPr>
              <a:t>разрешение, </a:t>
            </a:r>
            <a:r>
              <a:rPr lang="ru-RU" sz="1100" dirty="0">
                <a:solidFill>
                  <a:schemeClr val="tx1"/>
                </a:solidFill>
              </a:rPr>
              <a:t>в зависимости от назначения изысканий, то вопрос определения границ территории исследования однозначного решения не получил. Если для инженерно-геологических и инженерно-геодезических изысканий территория работ может быть очевидным образом определена границами пятна застройки или трассой, то для инженерно-экологических (и инженерно-гидрометеорологических) изысканий, связанных с учетом и прогнозом процессов в атмосфере и гидросфере, столь же очевидной является необходимость более широкого территориального охвата. В СП </a:t>
            </a:r>
            <a:r>
              <a:rPr lang="ru-RU" sz="1100" dirty="0" smtClean="0">
                <a:solidFill>
                  <a:schemeClr val="tx1"/>
                </a:solidFill>
              </a:rPr>
              <a:t>47.13330.2016 </a:t>
            </a:r>
            <a:r>
              <a:rPr lang="ru-RU" sz="1100" dirty="0">
                <a:solidFill>
                  <a:schemeClr val="tx1"/>
                </a:solidFill>
              </a:rPr>
              <a:t>подход к определению территории исследований определен только в самом общем виде: границы территории изысканий, определяемые ожидаемыми воздействиями проектируемого объекта на окружающую среду</a:t>
            </a:r>
            <a:r>
              <a:rPr lang="ru-RU" sz="1100" dirty="0" smtClean="0">
                <a:solidFill>
                  <a:schemeClr val="tx1"/>
                </a:solidFill>
              </a:rPr>
              <a:t>.</a:t>
            </a:r>
          </a:p>
          <a:p>
            <a:pPr algn="just"/>
            <a:r>
              <a:rPr lang="ru-RU" sz="1100" dirty="0">
                <a:solidFill>
                  <a:schemeClr val="tx1"/>
                </a:solidFill>
              </a:rPr>
              <a:t>Содержание программы детализировано и дополнено, особенно в части приборов, оборудования, инструментов, программных продуктов, метрологии. Программа разделена на предварительную (для конкурсных процедур) и окончательную, после заключения договора.</a:t>
            </a:r>
          </a:p>
          <a:p>
            <a:pPr algn="just"/>
            <a:r>
              <a:rPr lang="ru-RU" sz="1100" dirty="0">
                <a:solidFill>
                  <a:schemeClr val="tx1"/>
                </a:solidFill>
              </a:rPr>
              <a:t>За неимением других критериев, мы обычно принимаем за территорию инженерно-экологических изысканий санитарно-защитную зону (санитарный разрыв) нормативного размера, согласно СанПиН 2.2.1/2.1.1.1200-03. 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23528" y="1340768"/>
            <a:ext cx="3388660" cy="3240360"/>
          </a:xfrm>
        </p:spPr>
        <p:txBody>
          <a:bodyPr>
            <a:normAutofit/>
          </a:bodyPr>
          <a:lstStyle/>
          <a:p>
            <a:pPr algn="just"/>
            <a:r>
              <a:rPr lang="ru-RU" sz="2000" dirty="0" err="1">
                <a:solidFill>
                  <a:schemeClr val="tx1"/>
                </a:solidFill>
              </a:rPr>
              <a:t>Предполевой</a:t>
            </a:r>
            <a:r>
              <a:rPr lang="ru-RU" sz="2000" dirty="0">
                <a:solidFill>
                  <a:schemeClr val="tx1"/>
                </a:solidFill>
              </a:rPr>
              <a:t> этап работ включает в себя разработку технического задания и программы изысканий, сбор фондовых и опубликованных материалов, дешифрирование </a:t>
            </a:r>
            <a:r>
              <a:rPr lang="ru-RU" sz="2000" dirty="0" err="1">
                <a:solidFill>
                  <a:schemeClr val="tx1"/>
                </a:solidFill>
              </a:rPr>
              <a:t>аэро</a:t>
            </a:r>
            <a:r>
              <a:rPr lang="ru-RU" sz="2000" dirty="0">
                <a:solidFill>
                  <a:schemeClr val="tx1"/>
                </a:solidFill>
              </a:rPr>
              <a:t>- и </a:t>
            </a:r>
            <a:r>
              <a:rPr lang="ru-RU" sz="2000" dirty="0" err="1">
                <a:solidFill>
                  <a:schemeClr val="tx1"/>
                </a:solidFill>
              </a:rPr>
              <a:t>космофотоснимков</a:t>
            </a:r>
            <a:r>
              <a:rPr lang="ru-RU" sz="2000" dirty="0">
                <a:solidFill>
                  <a:schemeClr val="tx1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15034822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23529" y="263932"/>
            <a:ext cx="3600399" cy="6261412"/>
          </a:xfrm>
        </p:spPr>
        <p:txBody>
          <a:bodyPr>
            <a:normAutofit fontScale="77500" lnSpcReduction="20000"/>
          </a:bodyPr>
          <a:lstStyle/>
          <a:p>
            <a:pPr algn="just"/>
            <a:r>
              <a:rPr lang="ru-RU" dirty="0">
                <a:solidFill>
                  <a:schemeClr val="tx1"/>
                </a:solidFill>
              </a:rPr>
              <a:t>Дополнительным обоснованием данного критерия служат результаты мониторинга по нашему «универсальному объекту-аналогу» - кусту №16 Черновского месторождения нефти. Мониторинг ведется на границе полностью </a:t>
            </a:r>
            <a:r>
              <a:rPr lang="ru-RU" dirty="0" err="1">
                <a:solidFill>
                  <a:schemeClr val="tx1"/>
                </a:solidFill>
              </a:rPr>
              <a:t>залесенной</a:t>
            </a:r>
            <a:r>
              <a:rPr lang="ru-RU" dirty="0">
                <a:solidFill>
                  <a:schemeClr val="tx1"/>
                </a:solidFill>
              </a:rPr>
              <a:t> территории СЗЗ, со стороны ближайшего населенного пункта – п. </a:t>
            </a:r>
            <a:r>
              <a:rPr lang="ru-RU" dirty="0" err="1">
                <a:solidFill>
                  <a:schemeClr val="tx1"/>
                </a:solidFill>
              </a:rPr>
              <a:t>Черновской</a:t>
            </a:r>
            <a:r>
              <a:rPr lang="ru-RU" dirty="0">
                <a:solidFill>
                  <a:schemeClr val="tx1"/>
                </a:solidFill>
              </a:rPr>
              <a:t> Лесоучасток (</a:t>
            </a:r>
            <a:r>
              <a:rPr lang="ru-RU" dirty="0" err="1">
                <a:solidFill>
                  <a:schemeClr val="tx1"/>
                </a:solidFill>
              </a:rPr>
              <a:t>Воткинский</a:t>
            </a:r>
            <a:r>
              <a:rPr lang="ru-RU" dirty="0">
                <a:solidFill>
                  <a:schemeClr val="tx1"/>
                </a:solidFill>
              </a:rPr>
              <a:t> район Удмуртии). Как следует из представленных в табл. 1 результатов, средняя концентрация сероводорода по данным наблюдений за 2008-2012 г. достаточно близка к 0,1 ПДК, и это делает данный объект удобным аналогом для выбора границ территории исследования и обозначения на картах прогнозируемого экологического состояния прогнозной изолинии 0,1 ПДК на уровне границы СЗЗ.</a:t>
            </a: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sz="quarter" idx="14"/>
            <p:extLst>
              <p:ext uri="{D42A27DB-BD31-4B8C-83A1-F6EECF244321}">
                <p14:modId xmlns:p14="http://schemas.microsoft.com/office/powerpoint/2010/main" val="1162772857"/>
              </p:ext>
            </p:extLst>
          </p:nvPr>
        </p:nvGraphicFramePr>
        <p:xfrm>
          <a:off x="4067946" y="1002587"/>
          <a:ext cx="4968551" cy="422661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56182"/>
                <a:gridCol w="792088"/>
                <a:gridCol w="864096"/>
                <a:gridCol w="740542"/>
                <a:gridCol w="915643"/>
              </a:tblGrid>
              <a:tr h="200774">
                <a:tc row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Даты отбора проб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758" marR="37758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Углеводороды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758" marR="37758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Сероводород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758" marR="37758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0077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мг/м</a:t>
                      </a:r>
                      <a:r>
                        <a:rPr lang="ru-RU" sz="1000" baseline="30000">
                          <a:effectLst/>
                        </a:rPr>
                        <a:t>3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758" marR="377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Доли ПДК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758" marR="377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мг/м</a:t>
                      </a:r>
                      <a:r>
                        <a:rPr lang="ru-RU" sz="1000" baseline="30000">
                          <a:effectLst/>
                        </a:rPr>
                        <a:t>3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758" marR="377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Доли ПДК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758" marR="37758" marT="0" marB="0"/>
                </a:tc>
              </a:tr>
              <a:tr h="20077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03.03.2008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758" marR="377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0,333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758" marR="377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0,0067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758" marR="377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0,0018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758" marR="377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0,225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758" marR="37758" marT="0" marB="0"/>
                </a:tc>
              </a:tr>
              <a:tr h="20077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24.09.2008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758" marR="377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0,7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758" marR="377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0,01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758" marR="377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0,0004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758" marR="377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0,05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758" marR="37758" marT="0" marB="0"/>
                </a:tc>
              </a:tr>
              <a:tr h="20077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04.09.2008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758" marR="377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1,3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758" marR="377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0,03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758" marR="377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0,0004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758" marR="377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0,05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758" marR="37758" marT="0" marB="0"/>
                </a:tc>
              </a:tr>
              <a:tr h="20077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23.10.2008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758" marR="377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1,3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758" marR="377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0,03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758" marR="377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0,0005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758" marR="377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0,06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758" marR="37758" marT="0" marB="0"/>
                </a:tc>
              </a:tr>
              <a:tr h="20077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30.03.2009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758" marR="377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1,7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758" marR="377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0,03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758" marR="377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0,0005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758" marR="377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0,06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758" marR="37758" marT="0" marB="0"/>
                </a:tc>
              </a:tr>
              <a:tr h="20077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09.04.2009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758" marR="377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1,3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758" marR="377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0,03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758" marR="377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0,0006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758" marR="377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0,08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758" marR="37758" marT="0" marB="0"/>
                </a:tc>
              </a:tr>
              <a:tr h="20077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12.02.2010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758" marR="377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1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758" marR="377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0,02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758" marR="377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0,0001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758" marR="377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0,0125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758" marR="37758" marT="0" marB="0"/>
                </a:tc>
              </a:tr>
              <a:tr h="20077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28.04.2010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758" marR="377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0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758" marR="377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0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758" marR="377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0,0001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758" marR="377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0,0125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758" marR="37758" marT="0" marB="0"/>
                </a:tc>
              </a:tr>
              <a:tr h="20077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26.11.2010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758" marR="377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0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758" marR="377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0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758" marR="377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0,0007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758" marR="377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0,0875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758" marR="37758" marT="0" marB="0"/>
                </a:tc>
              </a:tr>
              <a:tr h="20077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20.01.2011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758" marR="377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2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758" marR="377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0,04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758" marR="377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0,0005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758" marR="377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0,0625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758" marR="37758" marT="0" marB="0"/>
                </a:tc>
              </a:tr>
              <a:tr h="20077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22.04.2011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758" marR="377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0,67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758" marR="377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0,013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758" marR="377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0,0003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758" marR="377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0,0375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758" marR="37758" marT="0" marB="0"/>
                </a:tc>
              </a:tr>
              <a:tr h="20077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28.06.2011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758" marR="377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0,67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758" marR="377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0,013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758" marR="377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0,0002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758" marR="377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0,025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758" marR="37758" marT="0" marB="0"/>
                </a:tc>
              </a:tr>
              <a:tr h="20077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21.10.2011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758" marR="377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1,3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758" marR="377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0,026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758" marR="377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0,0003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758" marR="377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0,0375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758" marR="37758" marT="0" marB="0"/>
                </a:tc>
              </a:tr>
              <a:tr h="20077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22.02.2012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758" marR="377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0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758" marR="377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0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758" marR="377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0,0029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758" marR="377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0,36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758" marR="37758" marT="0" marB="0"/>
                </a:tc>
              </a:tr>
              <a:tr h="20077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18.04.2012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758" marR="377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0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758" marR="377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0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758" marR="377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0,0011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758" marR="377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0,14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758" marR="37758" marT="0" marB="0"/>
                </a:tc>
              </a:tr>
              <a:tr h="20077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25.07.2012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758" marR="377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0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758" marR="377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0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758" marR="377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0,0006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758" marR="377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0,08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758" marR="37758" marT="0" marB="0"/>
                </a:tc>
              </a:tr>
              <a:tr h="20077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03.10.2012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758" marR="377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0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758" marR="377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0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758" marR="377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0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758" marR="377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0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758" marR="37758" marT="0" marB="0"/>
                </a:tc>
              </a:tr>
              <a:tr h="41190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Средние за 2008-2012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758" marR="377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0,72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758" marR="377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0,015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758" marR="377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0,0006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758" marR="377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0,08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758" marR="37758" marT="0" marB="0" anchor="ctr"/>
                </a:tc>
              </a:tr>
            </a:tbl>
          </a:graphicData>
        </a:graphic>
      </p:graphicFrame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4499992" y="263932"/>
            <a:ext cx="4392488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Результаты мониторинга атмосферного воздуха на границе СЗЗ куста 16 Черновского месторождения нефти</a:t>
            </a:r>
            <a:endParaRPr kumimoji="0" lang="ru-RU" sz="14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410236" y="5418221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1400" dirty="0"/>
              <a:t>Опубликовано: </a:t>
            </a:r>
            <a:r>
              <a:rPr lang="ru-RU" sz="1400" dirty="0" err="1"/>
              <a:t>Стурман</a:t>
            </a:r>
            <a:r>
              <a:rPr lang="ru-RU" sz="1400" dirty="0"/>
              <a:t> В.И. Инженерно-экологические изыскания: первые впечатления от нового свода правил // Инженерные изыскания, №2, 2014. С. 18-22.</a:t>
            </a:r>
          </a:p>
        </p:txBody>
      </p:sp>
    </p:spTree>
    <p:extLst>
      <p:ext uri="{BB962C8B-B14F-4D97-AF65-F5344CB8AC3E}">
        <p14:creationId xmlns:p14="http://schemas.microsoft.com/office/powerpoint/2010/main" val="10634765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442143"/>
            <a:ext cx="7848872" cy="6340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Руководством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…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было установлено </a:t>
            </a:r>
            <a:r>
              <a:rPr lang="ru-RU" sz="1400" b="1" u="sng" dirty="0">
                <a:latin typeface="Times New Roman" pitchFamily="18" charset="0"/>
                <a:cs typeface="Times New Roman" pitchFamily="18" charset="0"/>
              </a:rPr>
              <a:t>9 форм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(публикация проектных предложений в средствах массовой информации - газеты, радио, телевидение; информационные листы и бюллетени; опросы общественного мнения; публичные слушания; официальные встречи представителей заказчика и разработчика ОВОС с общественностью (народными депутатами, представителями комитетов самоуправления и т.д.); неформальные встречи с небольшими группами местных жителей; семинары; совещательные комитеты; оперативные группы и т.д.) 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400" b="1" u="sng" dirty="0" smtClean="0"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1400" b="1" u="sng" dirty="0">
                <a:latin typeface="Times New Roman" pitchFamily="18" charset="0"/>
                <a:cs typeface="Times New Roman" pitchFamily="18" charset="0"/>
              </a:rPr>
              <a:t>7 этапов общественных слушаний</a:t>
            </a:r>
            <a:r>
              <a:rPr lang="ru-RU" sz="1400" u="sng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- уведомление о слушаниях;</a:t>
            </a:r>
          </a:p>
          <a:p>
            <a:pPr algn="just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- представление ЗВОС;</a:t>
            </a:r>
          </a:p>
          <a:p>
            <a:pPr algn="just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- обсуждение ЗВОС на публичных слушаниях;</a:t>
            </a:r>
          </a:p>
          <a:p>
            <a:pPr algn="just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- формирование "Листа замечаний";</a:t>
            </a:r>
          </a:p>
          <a:p>
            <a:pPr algn="just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- приостановка общественных слушаний с целью внесения изменений и дополнений в проектные предложения по результатам их обсуждений и анализа "Листа замечаний";</a:t>
            </a:r>
          </a:p>
          <a:p>
            <a:pPr algn="just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- продолжение общественных слушаний;</a:t>
            </a:r>
          </a:p>
          <a:p>
            <a:pPr algn="just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- формирование понимания результата общественных слушаний.</a:t>
            </a:r>
          </a:p>
          <a:p>
            <a:pPr algn="just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По результатам общественных слушаний предусматривалась доработка материалов. Результаты проведения ОВОС требовалось оформлять в виде «Заявления об экологических последствиях» (ЗЭП) и обязательств Заказчика по реализации мер и мероприятий, изложенных в проектной документации, в соответствии с требованиями экологической безопасности и гарантирующих выполнение этих обязательств на весь период «жизненного цикла» предприятия.</a:t>
            </a:r>
          </a:p>
          <a:p>
            <a:pPr algn="just"/>
            <a:r>
              <a:rPr lang="ru-RU" sz="1400" b="1" i="1" dirty="0">
                <a:latin typeface="Times New Roman" pitchFamily="18" charset="0"/>
                <a:cs typeface="Times New Roman" pitchFamily="18" charset="0"/>
              </a:rPr>
              <a:t>Только после всего этого проектные материалы вместе с материалами ОВОС и заявлением об экологических последствиях представлялись на государственную экологическую экспертизу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Руководству…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прилагался перечень видов хозяйственной деятельности, для которых процедура ОВОС предусматривалась в полном объеме: нефтеочистительные заводы, тепловые и атомные электростанции, предприятия черной и цветной металлургии, химические и целлюлозно-бумажные комбинаты, крупные плотины и водохранилища (что такое «крупные» не уточнялось) и т.п. Для менее крупных объектов предусматривался только «проект ЗВОС», но по итогам его рассмотрения в государственных органах управления могли быть назначены и последующие стадии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ОВОС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83441130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467544" y="6093296"/>
            <a:ext cx="8496944" cy="432048"/>
          </a:xfrm>
        </p:spPr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Ситуационная карта Черновского месторождения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04664"/>
            <a:ext cx="8460432" cy="5360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87821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332656"/>
            <a:ext cx="8064896" cy="62324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050" b="1" dirty="0"/>
              <a:t>Задание </a:t>
            </a:r>
            <a:r>
              <a:rPr lang="ru-RU" sz="1050" dirty="0"/>
              <a:t>в общем виде должно содержать следующие сведения и данные: </a:t>
            </a:r>
          </a:p>
          <a:p>
            <a:pPr algn="just"/>
            <a:r>
              <a:rPr lang="ru-RU" sz="1050" dirty="0"/>
              <a:t>- наименование объекта; </a:t>
            </a:r>
          </a:p>
          <a:p>
            <a:pPr algn="just"/>
            <a:r>
              <a:rPr lang="ru-RU" sz="1050" dirty="0"/>
              <a:t>- местоположение объекта; </a:t>
            </a:r>
          </a:p>
          <a:p>
            <a:pPr algn="just"/>
            <a:r>
              <a:rPr lang="ru-RU" sz="1050" dirty="0"/>
              <a:t>- основание для выполнения работ; </a:t>
            </a:r>
          </a:p>
          <a:p>
            <a:pPr algn="just"/>
            <a:r>
              <a:rPr lang="ru-RU" sz="1050" dirty="0"/>
              <a:t>- вид градостроительной деятельности; </a:t>
            </a:r>
          </a:p>
          <a:p>
            <a:pPr algn="just"/>
            <a:r>
              <a:rPr lang="ru-RU" sz="1050" dirty="0"/>
              <a:t>- идентификационные сведения о заказчике; </a:t>
            </a:r>
          </a:p>
          <a:p>
            <a:pPr algn="just"/>
            <a:r>
              <a:rPr lang="ru-RU" sz="1050" dirty="0"/>
              <a:t>- идентификационные сведения об исполнителе; </a:t>
            </a:r>
          </a:p>
          <a:p>
            <a:pPr algn="just"/>
            <a:r>
              <a:rPr lang="ru-RU" sz="1050" dirty="0"/>
              <a:t>- цели и задачи инженерных изысканий; </a:t>
            </a:r>
          </a:p>
          <a:p>
            <a:pPr algn="just"/>
            <a:r>
              <a:rPr lang="ru-RU" sz="1050" dirty="0"/>
              <a:t>- этап выполнения инженерных изысканий; </a:t>
            </a:r>
          </a:p>
          <a:p>
            <a:pPr algn="just"/>
            <a:r>
              <a:rPr lang="ru-RU" sz="1050" dirty="0"/>
              <a:t>- виды инженерных изысканий; </a:t>
            </a:r>
          </a:p>
          <a:p>
            <a:pPr algn="just"/>
            <a:r>
              <a:rPr lang="ru-RU" sz="1050" dirty="0"/>
              <a:t>- идентификационные сведения об объекте (назначение; принадлежность к объектам транспортной инфраструктуры и к другим объектам, функционально технологические особенности которых влияют на их безопасность);</a:t>
            </a:r>
          </a:p>
          <a:p>
            <a:pPr algn="just"/>
            <a:r>
              <a:rPr lang="ru-RU" sz="1050" dirty="0"/>
              <a:t> - принадлежность к опасным производственным объектам; пожарная и взрывопожарная опасность, уровень ответственности зданий и сооружений; </a:t>
            </a:r>
          </a:p>
          <a:p>
            <a:pPr algn="just"/>
            <a:r>
              <a:rPr lang="ru-RU" sz="1050" dirty="0"/>
              <a:t>- предполагаемые техногенные воздействия объекта на окружающую среду; </a:t>
            </a:r>
          </a:p>
          <a:p>
            <a:pPr algn="just"/>
            <a:r>
              <a:rPr lang="ru-RU" sz="1050" dirty="0"/>
              <a:t>- данные о границах площадки (площадок) и (или) трассы (трасс) линейного сооружения (точки ее начала и окончания, протяженность); </a:t>
            </a:r>
          </a:p>
          <a:p>
            <a:pPr algn="just"/>
            <a:r>
              <a:rPr lang="ru-RU" sz="1050" dirty="0"/>
              <a:t>- краткая техническая характеристика объекта, включая размеры проектируемых зданий и сооружений; </a:t>
            </a:r>
          </a:p>
          <a:p>
            <a:pPr algn="just"/>
            <a:r>
              <a:rPr lang="ru-RU" sz="1050" dirty="0"/>
              <a:t>- дополнительные требования к выполнению отдельных видов работ в составе инженерных изысканий с учетом отраслевой специфики проектируемого здания или сооружения (в случае, если такие требования предъявляются); </a:t>
            </a:r>
          </a:p>
          <a:p>
            <a:pPr algn="just"/>
            <a:r>
              <a:rPr lang="ru-RU" sz="1050" dirty="0"/>
              <a:t>- наличие предполагаемых опасных природных процессов и явлений, многолетнемерзлых и специфических грунтов на территории расположения объекта; </a:t>
            </a:r>
          </a:p>
          <a:p>
            <a:pPr algn="just"/>
            <a:r>
              <a:rPr lang="ru-RU" sz="1050" dirty="0"/>
              <a:t>- требование о необходимости научного сопровождения инженерных изысканий; </a:t>
            </a:r>
          </a:p>
          <a:p>
            <a:pPr algn="just"/>
            <a:r>
              <a:rPr lang="ru-RU" sz="1050" dirty="0"/>
              <a:t>- требования к точности и обеспеченности необходимых данных и характеристик при инженерных изысканиях, превышающие предусмотренные требованиями НД обязательного применения (в случае, если такие требования предъявляются); </a:t>
            </a:r>
          </a:p>
          <a:p>
            <a:pPr algn="just"/>
            <a:r>
              <a:rPr lang="ru-RU" sz="1050" dirty="0"/>
              <a:t>- требования к составлению прогноза изменения природных </a:t>
            </a:r>
            <a:r>
              <a:rPr lang="ru-RU" sz="1050" dirty="0" smtClean="0"/>
              <a:t>условий; </a:t>
            </a:r>
            <a:endParaRPr lang="ru-RU" sz="1050" dirty="0"/>
          </a:p>
          <a:p>
            <a:pPr algn="just"/>
            <a:r>
              <a:rPr lang="ru-RU" sz="1050" dirty="0"/>
              <a:t>- требования о подготовке предложений и рекомендаций для принятия решений по организации инженерной защиты территории, зданий и сооружений от опасных природных и техногенных процессов и устранению или ослаблению их влияния; </a:t>
            </a:r>
          </a:p>
          <a:p>
            <a:pPr algn="just"/>
            <a:r>
              <a:rPr lang="ru-RU" sz="1050" dirty="0"/>
              <a:t>- требования по обеспечению контроля качества при выполнении инженерных изысканий; </a:t>
            </a:r>
          </a:p>
          <a:p>
            <a:pPr algn="just"/>
            <a:r>
              <a:rPr lang="ru-RU" sz="1050" dirty="0"/>
              <a:t>- требования к составу, форме и формату предоставления результатов инженерных изысканий, порядку их передачи заказчику; </a:t>
            </a:r>
          </a:p>
          <a:p>
            <a:pPr algn="just"/>
            <a:r>
              <a:rPr lang="ru-RU" sz="1050" dirty="0"/>
              <a:t>- перечень передаваемых заказчиком во временное пользование исполнителю инженерных изысканий, результатов ранее выполненных инженерных изысканий и исследований, данных о наблюдавшихся на территории инженерных изысканий осложнениях в процессе строительства и эксплуатации сооружений, в том числе деформациях и аварийных ситуациях;</a:t>
            </a:r>
          </a:p>
          <a:p>
            <a:pPr algn="just"/>
            <a:r>
              <a:rPr lang="ru-RU" sz="1050" dirty="0"/>
              <a:t>- перечень нормативных правовых актов, НТД, в соответствии с требованиями которых необходимо выполнять инженерные изыскания.</a:t>
            </a:r>
          </a:p>
        </p:txBody>
      </p:sp>
    </p:spTree>
    <p:extLst>
      <p:ext uri="{BB962C8B-B14F-4D97-AF65-F5344CB8AC3E}">
        <p14:creationId xmlns:p14="http://schemas.microsoft.com/office/powerpoint/2010/main" val="214624549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404664"/>
            <a:ext cx="8352928" cy="59170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050" b="1" dirty="0"/>
              <a:t>Поиск объектов-аналогов, функционирующих в сходных природных условиях </a:t>
            </a:r>
            <a:r>
              <a:rPr lang="ru-RU" sz="1050" dirty="0" smtClean="0"/>
              <a:t>рассматривается </a:t>
            </a:r>
            <a:r>
              <a:rPr lang="ru-RU" sz="1050" dirty="0"/>
              <a:t>как один из видов работ при изысканиях для оценки и принятия решений относительно площадки нового строительства или выбора варианта трассы выполняют с целью определения экологических возможностей размещения проектируемого объекта.</a:t>
            </a:r>
          </a:p>
          <a:p>
            <a:pPr algn="just"/>
            <a:r>
              <a:rPr lang="ru-RU" sz="1050" dirty="0"/>
              <a:t> </a:t>
            </a:r>
          </a:p>
          <a:p>
            <a:pPr algn="just"/>
            <a:r>
              <a:rPr lang="ru-RU" sz="1050" b="1" dirty="0"/>
              <a:t>Сбор фондовых и литературных материалов при инженерно-экологических </a:t>
            </a:r>
            <a:r>
              <a:rPr lang="ru-RU" sz="1050" b="1"/>
              <a:t>изысканиях</a:t>
            </a:r>
            <a:r>
              <a:rPr lang="ru-RU" sz="1050"/>
              <a:t> </a:t>
            </a:r>
            <a:r>
              <a:rPr lang="ru-RU" sz="1050" smtClean="0"/>
              <a:t>проводится </a:t>
            </a:r>
            <a:r>
              <a:rPr lang="ru-RU" sz="1050" dirty="0"/>
              <a:t>в районных и городских контролирующих службах, где необходим сбор следующей информации:</a:t>
            </a:r>
          </a:p>
          <a:p>
            <a:pPr algn="just"/>
            <a:r>
              <a:rPr lang="ru-RU" sz="1050" dirty="0"/>
              <a:t>- характеристики баланса веществ, технологий, отходов, расположенных на обследуемых площадках производств;</a:t>
            </a:r>
          </a:p>
          <a:p>
            <a:pPr algn="just"/>
            <a:r>
              <a:rPr lang="ru-RU" sz="1050" dirty="0"/>
              <a:t>- химическое и радиоактивное загрязнение обследуемых территорий; объемы и состав выбросов специфических токсичных веществ вблизи расположенных предприятий; номенклатура применявшихся на сельскохозяйственных угодьях ядохимикатов и пестицидов и объемы применения; факты аварийного загрязнения; использование территорий под организованные и неорганизованные свалки, хранилища отходов, поля орошения, площадки перевалки опасных грузов, </a:t>
            </a:r>
            <a:r>
              <a:rPr lang="ru-RU" sz="1050" dirty="0" err="1"/>
              <a:t>нефте</a:t>
            </a:r>
            <a:r>
              <a:rPr lang="ru-RU" sz="1050" dirty="0"/>
              <a:t>- и </a:t>
            </a:r>
            <a:r>
              <a:rPr lang="ru-RU" sz="1050" dirty="0" err="1"/>
              <a:t>продуктохранилища</a:t>
            </a:r>
            <a:r>
              <a:rPr lang="ru-RU" sz="1050" dirty="0"/>
              <a:t>;</a:t>
            </a:r>
          </a:p>
          <a:p>
            <a:pPr algn="just"/>
            <a:r>
              <a:rPr lang="ru-RU" sz="1050" dirty="0"/>
              <a:t>- схемы подземных коллекторов сточных вод, продуктопроводов; данные об их техническом состоянии, фактах утечки;</a:t>
            </a:r>
          </a:p>
          <a:p>
            <a:pPr algn="just"/>
            <a:r>
              <a:rPr lang="ru-RU" sz="1050" dirty="0"/>
              <a:t>- сведения о крупных авариях, утечках токсичных продуктов на объектах, расположенных вблизи обследуемых площадок и их последствиях.</a:t>
            </a:r>
          </a:p>
          <a:p>
            <a:pPr algn="just"/>
            <a:r>
              <a:rPr lang="ru-RU" sz="1050" b="1" i="1" dirty="0"/>
              <a:t>Фондовые и опубликованные материалы</a:t>
            </a:r>
            <a:r>
              <a:rPr lang="ru-RU" sz="1050" dirty="0"/>
              <a:t> рекомендуется также собирать в архивах специально уполномоченных государственных органов в области охраны окружающей среды и их территориальных подразделений, центрах по гидрометеорологии и мониторингу окружающей среды Росгидромета, центрах </a:t>
            </a:r>
            <a:r>
              <a:rPr lang="ru-RU" sz="1050" dirty="0" err="1"/>
              <a:t>Роспотребнадзора</a:t>
            </a:r>
            <a:r>
              <a:rPr lang="ru-RU" sz="1050" dirty="0"/>
              <a:t>, в фондах изыскательских и проектно-изыскательских организаций, территориальных фондах Министерства природных ресурсов Российской Федерации, а также в научно-исследовательских организациях РАН, организациях других министерств и ведомств, выполняющих тематические ландшафтные, почвенные, геоботанические, медико-биологические исследования. Реально учет и хранение фондов налажены в рамках МПР, где на протяжении многих десятилетий существуют территориальные геологические фонды и Всероссийский геологический фонд. Полезными могут быть технические архивы крупных, давно работающих проектно-изыскательских организаций. </a:t>
            </a:r>
            <a:endParaRPr lang="ru-RU" sz="1050" dirty="0" smtClean="0"/>
          </a:p>
          <a:p>
            <a:pPr algn="just"/>
            <a:r>
              <a:rPr lang="ru-RU" sz="1050" b="1" dirty="0"/>
              <a:t>Дешифрирование </a:t>
            </a:r>
            <a:r>
              <a:rPr lang="ru-RU" sz="1050" b="1" dirty="0" err="1"/>
              <a:t>аэрокосмоснимков</a:t>
            </a:r>
            <a:r>
              <a:rPr lang="ru-RU" sz="1050" b="1" dirty="0"/>
              <a:t> при инженерно-экологических </a:t>
            </a:r>
            <a:r>
              <a:rPr lang="ru-RU" sz="1050" b="1" dirty="0" smtClean="0"/>
              <a:t>изысканиях </a:t>
            </a:r>
            <a:r>
              <a:rPr lang="ru-RU" sz="1050" dirty="0" smtClean="0"/>
              <a:t>выполняется </a:t>
            </a:r>
            <a:r>
              <a:rPr lang="ru-RU" sz="1050" dirty="0"/>
              <a:t>для решения следующих задач:</a:t>
            </a:r>
          </a:p>
          <a:p>
            <a:pPr algn="just"/>
            <a:r>
              <a:rPr lang="ru-RU" sz="1050" dirty="0"/>
              <a:t>- привязки снимка к </a:t>
            </a:r>
            <a:r>
              <a:rPr lang="ru-RU" sz="1050" dirty="0" err="1"/>
              <a:t>топооснове</a:t>
            </a:r>
            <a:r>
              <a:rPr lang="ru-RU" sz="1050" dirty="0"/>
              <a:t> разных масштабов и существующим схемам ландшафтного, </a:t>
            </a:r>
            <a:r>
              <a:rPr lang="ru-RU" sz="1050" dirty="0" err="1"/>
              <a:t>геоструктурного</a:t>
            </a:r>
            <a:r>
              <a:rPr lang="ru-RU" sz="1050" dirty="0"/>
              <a:t>, инженерно-геологического и других видов районирования;</a:t>
            </a:r>
          </a:p>
          <a:p>
            <a:pPr algn="just"/>
            <a:r>
              <a:rPr lang="ru-RU" sz="1050" dirty="0"/>
              <a:t>- выявления участков развития опасных геологических, гидрометеорологических и техно-природных процессов и явлений;</a:t>
            </a:r>
          </a:p>
          <a:p>
            <a:pPr algn="just"/>
            <a:r>
              <a:rPr lang="ru-RU" sz="1050" dirty="0"/>
              <a:t>- выявления техногенных элементов ландшафта и инфраструктуры, влияющих на состояние природной среды (</a:t>
            </a:r>
            <a:r>
              <a:rPr lang="ru-RU" sz="1050" dirty="0" err="1"/>
              <a:t>промобъектов</a:t>
            </a:r>
            <a:r>
              <a:rPr lang="ru-RU" sz="1050" dirty="0"/>
              <a:t>, транспортных магистралей, трубопроводов, карьеров и др.);</a:t>
            </a:r>
          </a:p>
          <a:p>
            <a:pPr algn="just"/>
            <a:r>
              <a:rPr lang="ru-RU" sz="1050" dirty="0"/>
              <a:t>- предварительной оценки негативных последствий прямого антропогенного воздействия (ареалов загрязнения, гарей, вырубок и других нарушений растительного покрова, изъятия земель и т.п.);</a:t>
            </a:r>
          </a:p>
          <a:p>
            <a:pPr algn="just"/>
            <a:r>
              <a:rPr lang="ru-RU" sz="1050" dirty="0"/>
              <a:t>- слежения за динамикой изменения экологической обстановки;</a:t>
            </a:r>
          </a:p>
          <a:p>
            <a:pPr algn="just"/>
            <a:r>
              <a:rPr lang="ru-RU" sz="1050" dirty="0"/>
              <a:t>- планирования числа, расположения и размеров ключевых участков и контрольно-</a:t>
            </a:r>
            <a:r>
              <a:rPr lang="ru-RU" sz="1050" dirty="0" err="1"/>
              <a:t>увязочных</a:t>
            </a:r>
            <a:r>
              <a:rPr lang="ru-RU" sz="1050" dirty="0"/>
              <a:t> маршрутов для наземного обоснования.</a:t>
            </a:r>
          </a:p>
          <a:p>
            <a:endParaRPr lang="ru-RU" sz="1100" dirty="0"/>
          </a:p>
        </p:txBody>
      </p:sp>
    </p:spTree>
    <p:extLst>
      <p:ext uri="{BB962C8B-B14F-4D97-AF65-F5344CB8AC3E}">
        <p14:creationId xmlns:p14="http://schemas.microsoft.com/office/powerpoint/2010/main" val="216032936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 descr="КФС ННМ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975" y="1052736"/>
            <a:ext cx="8123475" cy="5113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595277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09332" y="692696"/>
            <a:ext cx="8424936" cy="5478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/>
              <a:t>ПРОГРАММА ИНЖЕНЕРНЫХ ИЗЫСКАНИЙ</a:t>
            </a:r>
          </a:p>
          <a:p>
            <a:endParaRPr lang="ru-RU" sz="1200" dirty="0"/>
          </a:p>
          <a:p>
            <a:r>
              <a:rPr lang="ru-RU" sz="1400" dirty="0" smtClean="0"/>
              <a:t>Программа </a:t>
            </a:r>
            <a:r>
              <a:rPr lang="ru-RU" sz="1400" dirty="0"/>
              <a:t>должна содержать сведения, необходимые и достаточные для выполнения работ и включать следующие основные разделы. </a:t>
            </a:r>
          </a:p>
          <a:p>
            <a:r>
              <a:rPr lang="ru-RU" sz="1400" b="1" dirty="0"/>
              <a:t>Общие </a:t>
            </a:r>
            <a:r>
              <a:rPr lang="ru-RU" sz="1400" b="1" dirty="0" smtClean="0"/>
              <a:t>сведения</a:t>
            </a:r>
            <a:r>
              <a:rPr lang="ru-RU" sz="1400" dirty="0" smtClean="0"/>
              <a:t> </a:t>
            </a:r>
            <a:r>
              <a:rPr lang="ru-RU" sz="1400" dirty="0"/>
              <a:t>(наименование, местоположение объекта; о заказчике, сведения об исполнителе работ; цели и задачи инженерных изысканий; идентификационные сведения об объекте; вид градостроительной деятельности; этап выполнения инженерных изысканий; краткая техническая характеристика объекта; обзорная схема размещения объекта; общие сведения о землепользовании и землевладельцах). </a:t>
            </a:r>
          </a:p>
          <a:p>
            <a:r>
              <a:rPr lang="ru-RU" sz="1400" b="1" dirty="0"/>
              <a:t>Изученность </a:t>
            </a:r>
            <a:r>
              <a:rPr lang="ru-RU" sz="1400" b="1" dirty="0" smtClean="0"/>
              <a:t>территории</a:t>
            </a:r>
            <a:r>
              <a:rPr lang="ru-RU" sz="1400" dirty="0" smtClean="0"/>
              <a:t> </a:t>
            </a:r>
            <a:r>
              <a:rPr lang="ru-RU" sz="1400" dirty="0"/>
              <a:t>(перечень исходных материалов и данных, представленных заказчиком; результаты анализа степени изученности природных условий территории по материалам ранее выполненных инженерных изысканий и др.)</a:t>
            </a:r>
          </a:p>
          <a:p>
            <a:r>
              <a:rPr lang="ru-RU" sz="1400" b="1" dirty="0"/>
              <a:t>Краткая характеристика района </a:t>
            </a:r>
            <a:r>
              <a:rPr lang="ru-RU" sz="1400" b="1" dirty="0" smtClean="0"/>
              <a:t>работ</a:t>
            </a:r>
            <a:r>
              <a:rPr lang="ru-RU" sz="1400" dirty="0" smtClean="0"/>
              <a:t> </a:t>
            </a:r>
            <a:r>
              <a:rPr lang="ru-RU" sz="1400" dirty="0"/>
              <a:t>(краткая физико-географическая характеристика района работ; краткая характеристика природных условий района работ и техногенных факторов, влияющих на организацию и выполнение инженерных изысканий). </a:t>
            </a:r>
          </a:p>
          <a:p>
            <a:r>
              <a:rPr lang="ru-RU" sz="1400" b="1" dirty="0"/>
              <a:t>Состав и виды работ, организация их выполнения </a:t>
            </a:r>
            <a:r>
              <a:rPr lang="ru-RU" sz="1400" dirty="0"/>
              <a:t>(обоснование состава, объемов, методов и технологий выполнения; организация выполнения полевых работ, в том числе обеспеченность транспортом, проживанием, связью и организация камеральных работ; мероприятия по обеспечению безопасных условий труда; мероприятия по охране окружающей среды. </a:t>
            </a:r>
          </a:p>
          <a:p>
            <a:r>
              <a:rPr lang="ru-RU" sz="1400" b="1" dirty="0"/>
              <a:t>Контроль качества и приемка работ </a:t>
            </a:r>
            <a:r>
              <a:rPr lang="ru-RU" sz="1400" dirty="0"/>
              <a:t>(сведения о принятой в организации исполнителя системе контроля качества и приемки полевых, лабораторных и камеральных работ и др.).</a:t>
            </a:r>
          </a:p>
          <a:p>
            <a:r>
              <a:rPr lang="ru-RU" sz="1400" b="1" dirty="0"/>
              <a:t>Используемые документы и материалы </a:t>
            </a:r>
            <a:r>
              <a:rPr lang="ru-RU" sz="1400" dirty="0"/>
              <a:t>(перечень нормативных правовых актов и др.). </a:t>
            </a:r>
          </a:p>
          <a:p>
            <a:r>
              <a:rPr lang="ru-RU" sz="1400" b="1" dirty="0"/>
              <a:t>Представляемые отчетные материалы</a:t>
            </a:r>
            <a:r>
              <a:rPr lang="ru-RU" sz="1400" dirty="0"/>
              <a:t>: </a:t>
            </a:r>
          </a:p>
          <a:p>
            <a:r>
              <a:rPr lang="ru-RU" sz="1400" b="1" dirty="0"/>
              <a:t>К программе инженерных изысканий должны прилагаться</a:t>
            </a:r>
            <a:r>
              <a:rPr lang="ru-RU" sz="1400" dirty="0"/>
              <a:t>: копия задания, а также текстовые и графические приложения, необходимые </a:t>
            </a:r>
            <a:r>
              <a:rPr lang="ru-RU" sz="1400" dirty="0" smtClean="0"/>
              <a:t>материалы.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84193552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3033014"/>
          </a:xfrm>
        </p:spPr>
        <p:txBody>
          <a:bodyPr>
            <a:noAutofit/>
          </a:bodyPr>
          <a:lstStyle/>
          <a:p>
            <a:r>
              <a:rPr lang="ru-RU" sz="4000" dirty="0" smtClean="0">
                <a:solidFill>
                  <a:schemeClr val="tx1"/>
                </a:solidFill>
                <a:effectLst/>
              </a:rPr>
              <a:t>9. ПОЛЕВОЙ ЭТАП</a:t>
            </a:r>
            <a:r>
              <a:rPr lang="ru-RU" sz="4000" i="1" dirty="0" smtClean="0">
                <a:solidFill>
                  <a:schemeClr val="tx1"/>
                </a:solidFill>
                <a:effectLst/>
              </a:rPr>
              <a:t> </a:t>
            </a:r>
            <a:r>
              <a:rPr lang="ru-RU" sz="4000" dirty="0" smtClean="0">
                <a:solidFill>
                  <a:schemeClr val="tx1"/>
                </a:solidFill>
                <a:effectLst/>
              </a:rPr>
              <a:t>ИНЖЕНЕРНО-ЭКОЛОГИЧЕСКИХ ИЗЫСКАНИЙ</a:t>
            </a:r>
            <a:endParaRPr lang="ru-RU" sz="4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476445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548681"/>
            <a:ext cx="3636085" cy="792088"/>
          </a:xfrm>
        </p:spPr>
        <p:txBody>
          <a:bodyPr/>
          <a:lstStyle/>
          <a:p>
            <a:r>
              <a:rPr lang="ru-RU" sz="2000" dirty="0" smtClean="0">
                <a:solidFill>
                  <a:schemeClr val="tx1"/>
                </a:solidFill>
              </a:rPr>
              <a:t>Состав полевого этапа</a:t>
            </a: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93515" y="476672"/>
            <a:ext cx="4298965" cy="5904656"/>
          </a:xfrm>
        </p:spPr>
        <p:txBody>
          <a:bodyPr>
            <a:normAutofit fontScale="62500" lnSpcReduction="20000"/>
          </a:bodyPr>
          <a:lstStyle/>
          <a:p>
            <a:r>
              <a:rPr lang="ru-RU" dirty="0">
                <a:solidFill>
                  <a:schemeClr val="tx1"/>
                </a:solidFill>
              </a:rPr>
              <a:t>Полевой этап работ включает в себя: </a:t>
            </a:r>
          </a:p>
          <a:p>
            <a:r>
              <a:rPr lang="ru-RU" dirty="0">
                <a:solidFill>
                  <a:schemeClr val="tx1"/>
                </a:solidFill>
              </a:rPr>
              <a:t>- маршрутные наблюдения;</a:t>
            </a:r>
          </a:p>
          <a:p>
            <a:r>
              <a:rPr lang="ru-RU" dirty="0">
                <a:solidFill>
                  <a:schemeClr val="tx1"/>
                </a:solidFill>
              </a:rPr>
              <a:t>- проходка горных выработок для получения экологической информации;</a:t>
            </a:r>
          </a:p>
          <a:p>
            <a:r>
              <a:rPr lang="ru-RU" dirty="0">
                <a:solidFill>
                  <a:schemeClr val="tx1"/>
                </a:solidFill>
              </a:rPr>
              <a:t>- эколого-гидрогеологические исследования;</a:t>
            </a:r>
          </a:p>
          <a:p>
            <a:r>
              <a:rPr lang="ru-RU" dirty="0">
                <a:solidFill>
                  <a:schemeClr val="tx1"/>
                </a:solidFill>
              </a:rPr>
              <a:t>- эколого-гидрологические исследования;</a:t>
            </a:r>
          </a:p>
          <a:p>
            <a:r>
              <a:rPr lang="ru-RU" dirty="0">
                <a:solidFill>
                  <a:schemeClr val="tx1"/>
                </a:solidFill>
              </a:rPr>
              <a:t>- эколого-геокриологические исследования;</a:t>
            </a:r>
          </a:p>
          <a:p>
            <a:r>
              <a:rPr lang="ru-RU" dirty="0">
                <a:solidFill>
                  <a:schemeClr val="tx1"/>
                </a:solidFill>
              </a:rPr>
              <a:t>- почвенные исследования;</a:t>
            </a:r>
          </a:p>
          <a:p>
            <a:r>
              <a:rPr lang="ru-RU" dirty="0">
                <a:solidFill>
                  <a:schemeClr val="tx1"/>
                </a:solidFill>
              </a:rPr>
              <a:t>- </a:t>
            </a:r>
            <a:r>
              <a:rPr lang="ru-RU" dirty="0" err="1">
                <a:solidFill>
                  <a:schemeClr val="tx1"/>
                </a:solidFill>
              </a:rPr>
              <a:t>геоэкологическое</a:t>
            </a:r>
            <a:r>
              <a:rPr lang="ru-RU" dirty="0">
                <a:solidFill>
                  <a:schemeClr val="tx1"/>
                </a:solidFill>
              </a:rPr>
              <a:t> опробование и оценка загрязненности атмосферного воздуха, почв, грунтов, поверхностных и подземных вод;</a:t>
            </a:r>
          </a:p>
          <a:p>
            <a:r>
              <a:rPr lang="ru-RU" dirty="0">
                <a:solidFill>
                  <a:schemeClr val="tx1"/>
                </a:solidFill>
              </a:rPr>
              <a:t>- лабораторные химико-аналитические исследования;</a:t>
            </a:r>
          </a:p>
          <a:p>
            <a:r>
              <a:rPr lang="ru-RU" dirty="0">
                <a:solidFill>
                  <a:schemeClr val="tx1"/>
                </a:solidFill>
              </a:rPr>
              <a:t>- исследование и оценка радиационной обстановки;</a:t>
            </a:r>
          </a:p>
          <a:p>
            <a:r>
              <a:rPr lang="ru-RU" dirty="0">
                <a:solidFill>
                  <a:schemeClr val="tx1"/>
                </a:solidFill>
              </a:rPr>
              <a:t>- </a:t>
            </a:r>
            <a:r>
              <a:rPr lang="ru-RU" dirty="0" err="1">
                <a:solidFill>
                  <a:schemeClr val="tx1"/>
                </a:solidFill>
              </a:rPr>
              <a:t>газогеохимические</a:t>
            </a:r>
            <a:r>
              <a:rPr lang="ru-RU" dirty="0">
                <a:solidFill>
                  <a:schemeClr val="tx1"/>
                </a:solidFill>
              </a:rPr>
              <a:t> исследования;</a:t>
            </a:r>
          </a:p>
          <a:p>
            <a:r>
              <a:rPr lang="ru-RU" dirty="0">
                <a:solidFill>
                  <a:schemeClr val="tx1"/>
                </a:solidFill>
              </a:rPr>
              <a:t>- исследование и оценка физических воздействий;</a:t>
            </a:r>
          </a:p>
          <a:p>
            <a:r>
              <a:rPr lang="ru-RU" dirty="0">
                <a:solidFill>
                  <a:schemeClr val="tx1"/>
                </a:solidFill>
              </a:rPr>
              <a:t>- биологические (флористические, геоботанические, фаунистические) исследования;</a:t>
            </a:r>
          </a:p>
          <a:p>
            <a:r>
              <a:rPr lang="ru-RU" dirty="0">
                <a:solidFill>
                  <a:schemeClr val="tx1"/>
                </a:solidFill>
              </a:rPr>
              <a:t>- социально-экономические исследования;</a:t>
            </a:r>
          </a:p>
          <a:p>
            <a:r>
              <a:rPr lang="ru-RU" dirty="0">
                <a:solidFill>
                  <a:schemeClr val="tx1"/>
                </a:solidFill>
              </a:rPr>
              <a:t>- санитарно-эпидемиологические и медико-биологические исследования;</a:t>
            </a:r>
          </a:p>
          <a:p>
            <a:r>
              <a:rPr lang="ru-RU" dirty="0">
                <a:solidFill>
                  <a:schemeClr val="tx1"/>
                </a:solidFill>
              </a:rPr>
              <a:t>- археологические </a:t>
            </a:r>
            <a:r>
              <a:rPr lang="ru-RU" dirty="0" smtClean="0">
                <a:solidFill>
                  <a:schemeClr val="tx1"/>
                </a:solidFill>
              </a:rPr>
              <a:t>исследования.</a:t>
            </a:r>
            <a:endParaRPr lang="ru-RU" dirty="0">
              <a:solidFill>
                <a:schemeClr val="tx1"/>
              </a:solidFill>
            </a:endParaRPr>
          </a:p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27584" y="3140968"/>
            <a:ext cx="3388660" cy="213951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060848"/>
            <a:ext cx="4379979" cy="3284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092776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5008" y="332656"/>
            <a:ext cx="4824536" cy="864096"/>
          </a:xfrm>
        </p:spPr>
        <p:txBody>
          <a:bodyPr/>
          <a:lstStyle/>
          <a:p>
            <a:r>
              <a:rPr lang="ru-RU" sz="2000" dirty="0">
                <a:solidFill>
                  <a:schemeClr val="tx1"/>
                </a:solidFill>
              </a:rPr>
              <a:t>Инженерно-экологическая съемка </a:t>
            </a:r>
            <a:r>
              <a:rPr lang="ru-RU" sz="2000" dirty="0" smtClean="0">
                <a:solidFill>
                  <a:schemeClr val="tx1"/>
                </a:solidFill>
              </a:rPr>
              <a:t>(маршрутные наблюдения)</a:t>
            </a: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508104" y="188640"/>
            <a:ext cx="3528392" cy="6408712"/>
          </a:xfrm>
        </p:spPr>
        <p:txBody>
          <a:bodyPr>
            <a:noAutofit/>
          </a:bodyPr>
          <a:lstStyle/>
          <a:p>
            <a:pPr marL="0" indent="0" algn="just">
              <a:spcBef>
                <a:spcPts val="0"/>
              </a:spcBef>
              <a:spcAft>
                <a:spcPts val="0"/>
              </a:spcAft>
            </a:pPr>
            <a:r>
              <a:rPr lang="ru-RU" sz="1200" dirty="0" smtClean="0">
                <a:solidFill>
                  <a:schemeClr val="tx1"/>
                </a:solidFill>
              </a:rPr>
              <a:t>По </a:t>
            </a:r>
            <a:r>
              <a:rPr lang="ru-RU" sz="1200" dirty="0">
                <a:solidFill>
                  <a:schemeClr val="tx1"/>
                </a:solidFill>
              </a:rPr>
              <a:t>аналогии с геологическими съемками, где согласно соответствующих методических </a:t>
            </a:r>
            <a:r>
              <a:rPr lang="ru-RU" sz="1200" dirty="0" smtClean="0">
                <a:solidFill>
                  <a:schemeClr val="tx1"/>
                </a:solidFill>
              </a:rPr>
              <a:t>руководств </a:t>
            </a:r>
            <a:r>
              <a:rPr lang="ru-RU" sz="1200" dirty="0">
                <a:solidFill>
                  <a:schemeClr val="tx1"/>
                </a:solidFill>
              </a:rPr>
              <a:t>обозначают на карте фактического материала все места получения геологической информации (точки описания обнажений и горных выработок, опробованные родники и колодцы, места палеонтологических находок, геофизические точки, и др.), за точки инженерно-экологической съемки принимаются места описания почв и горных пород, отбора проб, измерения концентраций загрязняющих веществ и уровней шума, и т.д. Это позволяет легко перекрывать нормативные показатели плотности точек и средних расстояний между ними, причем вне учета остаются биологические наблюдения, выполняемые в маршруте непрерывно, без обязательной привязки к отдельным точкам. 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</a:pPr>
            <a:r>
              <a:rPr lang="ru-RU" sz="1200" dirty="0">
                <a:solidFill>
                  <a:schemeClr val="tx1"/>
                </a:solidFill>
              </a:rPr>
              <a:t>Важно отметить, что сети маршрутов специалистов разного профиля прокладываются исходя из специфических задач и далеко не всегда совпадают. Первоочередное внимание геолога привлекают обнажения, геоэколога – проявления техногенной нагрузки, почвоведу и </a:t>
            </a:r>
            <a:r>
              <a:rPr lang="ru-RU" sz="1200" dirty="0" err="1">
                <a:solidFill>
                  <a:schemeClr val="tx1"/>
                </a:solidFill>
              </a:rPr>
              <a:t>ландшафтоведу</a:t>
            </a:r>
            <a:r>
              <a:rPr lang="ru-RU" sz="1200" dirty="0">
                <a:solidFill>
                  <a:schemeClr val="tx1"/>
                </a:solidFill>
              </a:rPr>
              <a:t> (физико-географу) необходимо обойти все представленные в районе изысканий ландшафты, урочища и фации, экономико-географу – населенные пункты и предприятия, биологам – биотопы. Описание всех компонентов природной среды в одних и тех же точках нецелесообразно, а часто и невозможно, и свод правил этого не </a:t>
            </a:r>
            <a:r>
              <a:rPr lang="ru-RU" sz="1200" dirty="0" smtClean="0">
                <a:solidFill>
                  <a:schemeClr val="tx1"/>
                </a:solidFill>
              </a:rPr>
              <a:t>требует.</a:t>
            </a:r>
            <a:endParaRPr lang="ru-RU" sz="1200" dirty="0">
              <a:solidFill>
                <a:schemeClr val="tx1"/>
              </a:solidFill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5937033"/>
              </p:ext>
            </p:extLst>
          </p:nvPr>
        </p:nvGraphicFramePr>
        <p:xfrm>
          <a:off x="179512" y="1877968"/>
          <a:ext cx="5112569" cy="10972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80120"/>
                <a:gridCol w="803459"/>
                <a:gridCol w="874519"/>
                <a:gridCol w="807248"/>
                <a:gridCol w="807248"/>
                <a:gridCol w="739975"/>
              </a:tblGrid>
              <a:tr h="146876">
                <a:tc rowSpan="2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Категории сложности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 grid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Масштабы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9375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1:25000 и мельче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1:10000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1:5000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1:2000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1:1000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14687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I </a:t>
                      </a:r>
                      <a:r>
                        <a:rPr lang="ru-RU" sz="1200">
                          <a:effectLst/>
                        </a:rPr>
                        <a:t>(простая)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3/600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9/350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25/200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100/100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300/60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14687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II </a:t>
                      </a:r>
                      <a:r>
                        <a:rPr lang="ru-RU" sz="1200">
                          <a:effectLst/>
                        </a:rPr>
                        <a:t>(средняя)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4/550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11/300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35/170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175/75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575/45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14687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III </a:t>
                      </a:r>
                      <a:r>
                        <a:rPr lang="ru-RU" sz="1200">
                          <a:effectLst/>
                        </a:rPr>
                        <a:t>(сложная)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5/500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16/250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50/150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250/65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750/35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467544" y="3501008"/>
            <a:ext cx="4572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dirty="0" smtClean="0"/>
              <a:t>В СП 47.13330.2016 </a:t>
            </a:r>
            <a:r>
              <a:rPr lang="ru-RU" dirty="0"/>
              <a:t>Вместо «инженерно-экологической съемки» указаны маршрутные наблюдения с описанием компонентов природной среды и ландшафтов в целом, состояния наземных и водных экосистем, возможных источников и визуальных признаков загрязнения</a:t>
            </a:r>
            <a:r>
              <a:rPr lang="ru-RU" dirty="0" smtClean="0"/>
              <a:t>, а требования </a:t>
            </a:r>
            <a:r>
              <a:rPr lang="ru-RU" dirty="0"/>
              <a:t>к плотности точек наблюдения и горных выработок сняты.</a:t>
            </a:r>
          </a:p>
        </p:txBody>
      </p:sp>
    </p:spTree>
    <p:extLst>
      <p:ext uri="{BB962C8B-B14F-4D97-AF65-F5344CB8AC3E}">
        <p14:creationId xmlns:p14="http://schemas.microsoft.com/office/powerpoint/2010/main" val="958427194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980728"/>
            <a:ext cx="3636085" cy="1258493"/>
          </a:xfrm>
        </p:spPr>
        <p:txBody>
          <a:bodyPr/>
          <a:lstStyle/>
          <a:p>
            <a:r>
              <a:rPr lang="ru-RU" sz="2400" dirty="0" smtClean="0">
                <a:solidFill>
                  <a:schemeClr val="tx1"/>
                </a:solidFill>
              </a:rPr>
              <a:t>Маршрутные наблюдения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16016" y="731520"/>
            <a:ext cx="3894584" cy="5577800"/>
          </a:xfrm>
        </p:spPr>
        <p:txBody>
          <a:bodyPr>
            <a:normAutofit fontScale="62500" lnSpcReduction="20000"/>
          </a:bodyPr>
          <a:lstStyle/>
          <a:p>
            <a:pPr algn="just"/>
            <a:r>
              <a:rPr lang="ru-RU" dirty="0">
                <a:solidFill>
                  <a:schemeClr val="tx1"/>
                </a:solidFill>
              </a:rPr>
              <a:t>При маршрутных наблюдениях должно обеспечиваться:</a:t>
            </a:r>
            <a:endParaRPr lang="ru-RU" b="1" dirty="0">
              <a:solidFill>
                <a:schemeClr val="tx1"/>
              </a:solidFill>
            </a:endParaRPr>
          </a:p>
          <a:p>
            <a:pPr algn="just"/>
            <a:r>
              <a:rPr lang="ru-RU" dirty="0">
                <a:solidFill>
                  <a:schemeClr val="tx1"/>
                </a:solidFill>
              </a:rPr>
              <a:t>- обход территории (при необходимости, совместно со специалистами природоохранных служб) и составление схемы расположения промпредприятий, свалок, полигонов твердых бытовых отходов (ТБО), </a:t>
            </a:r>
            <a:r>
              <a:rPr lang="ru-RU" dirty="0" err="1">
                <a:solidFill>
                  <a:schemeClr val="tx1"/>
                </a:solidFill>
              </a:rPr>
              <a:t>шлако</a:t>
            </a:r>
            <a:r>
              <a:rPr lang="ru-RU" dirty="0">
                <a:solidFill>
                  <a:schemeClr val="tx1"/>
                </a:solidFill>
              </a:rPr>
              <a:t>- и </a:t>
            </a:r>
            <a:r>
              <a:rPr lang="ru-RU" dirty="0" err="1">
                <a:solidFill>
                  <a:schemeClr val="tx1"/>
                </a:solidFill>
              </a:rPr>
              <a:t>хвостохранилищ</a:t>
            </a:r>
            <a:r>
              <a:rPr lang="ru-RU" dirty="0">
                <a:solidFill>
                  <a:schemeClr val="tx1"/>
                </a:solidFill>
              </a:rPr>
              <a:t>, отстойников, нефтехранилищ и других потенциальных источников загрязнения с указанием его предполагаемых причин и характера;</a:t>
            </a:r>
          </a:p>
          <a:p>
            <a:pPr algn="just"/>
            <a:r>
              <a:rPr lang="ru-RU" dirty="0">
                <a:solidFill>
                  <a:schemeClr val="tx1"/>
                </a:solidFill>
              </a:rPr>
              <a:t>- опрос местных жителей о специфике использования территории (с ретроспективой до 40 - 50 лет и более) с целью выявления участков размещения ныне ликвидированных промышленных предприятий, утечек из коммуникаций, прорывов коллекторов сточных вод, аварийных выбросов, использования химических удобрений и т.п.;</a:t>
            </a:r>
          </a:p>
          <a:p>
            <a:pPr algn="just"/>
            <a:r>
              <a:rPr lang="ru-RU" dirty="0">
                <a:solidFill>
                  <a:schemeClr val="tx1"/>
                </a:solidFill>
              </a:rPr>
              <a:t>- выявление и нанесение на схемы и карты фактического материала визуальных признаков загрязнения (пятен мазута, химикатов, нефтепродуктов, мест хранения удобрений, несанкционированных свалок пищевых и бытовых отходов, источников резкого химического запаха, </a:t>
            </a:r>
            <a:r>
              <a:rPr lang="ru-RU" dirty="0" err="1">
                <a:solidFill>
                  <a:schemeClr val="tx1"/>
                </a:solidFill>
              </a:rPr>
              <a:t>метанопроявлений</a:t>
            </a:r>
            <a:r>
              <a:rPr lang="ru-RU" dirty="0">
                <a:solidFill>
                  <a:schemeClr val="tx1"/>
                </a:solidFill>
              </a:rPr>
              <a:t> и т.п.).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83568" y="2924944"/>
            <a:ext cx="3780857" cy="2712376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Содержимое 5" descr="В маршруте. Косолюк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560" y="2564904"/>
            <a:ext cx="3935011" cy="3199681"/>
          </a:xfrm>
        </p:spPr>
      </p:pic>
    </p:spTree>
    <p:extLst>
      <p:ext uri="{BB962C8B-B14F-4D97-AF65-F5344CB8AC3E}">
        <p14:creationId xmlns:p14="http://schemas.microsoft.com/office/powerpoint/2010/main" val="2131207535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764705"/>
            <a:ext cx="3636085" cy="720080"/>
          </a:xfrm>
        </p:spPr>
        <p:txBody>
          <a:bodyPr/>
          <a:lstStyle/>
          <a:p>
            <a:r>
              <a:rPr lang="ru-RU" sz="2400" i="1" dirty="0">
                <a:solidFill>
                  <a:schemeClr val="tx1"/>
                </a:solidFill>
              </a:rPr>
              <a:t>Горные выработки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48064" y="404664"/>
            <a:ext cx="3672408" cy="6048672"/>
          </a:xfrm>
        </p:spPr>
        <p:txBody>
          <a:bodyPr>
            <a:normAutofit fontScale="55000" lnSpcReduction="20000"/>
          </a:bodyPr>
          <a:lstStyle/>
          <a:p>
            <a:pPr algn="just"/>
            <a:r>
              <a:rPr lang="ru-RU" dirty="0">
                <a:solidFill>
                  <a:schemeClr val="tx1"/>
                </a:solidFill>
              </a:rPr>
              <a:t>При совмещении инженерно-экологических изысканий с инженерно-геологическими маршрутные наблюдения могут сопровождаться или дополняться проходкой горных выработок (скважин, шурфов) для целей:</a:t>
            </a:r>
          </a:p>
          <a:p>
            <a:pPr algn="just"/>
            <a:r>
              <a:rPr lang="ru-RU" dirty="0">
                <a:solidFill>
                  <a:schemeClr val="tx1"/>
                </a:solidFill>
              </a:rPr>
              <a:t>- оценки инженерно-геологических условий площадок (состава и проницаемости почв, грунтов и горных пород, наличия </a:t>
            </a:r>
            <a:r>
              <a:rPr lang="ru-RU" dirty="0" err="1">
                <a:solidFill>
                  <a:schemeClr val="tx1"/>
                </a:solidFill>
              </a:rPr>
              <a:t>водоупоров</a:t>
            </a:r>
            <a:r>
              <a:rPr lang="ru-RU" dirty="0">
                <a:solidFill>
                  <a:schemeClr val="tx1"/>
                </a:solidFill>
              </a:rPr>
              <a:t> и гидравлической взаимосвязи между водоносными горизонтами и с поверхностными водами, направлений и скорости движения потока грунтовых вод) с точки зрения возможной мобильности и условий аккумуляции загрязнений;</a:t>
            </a:r>
          </a:p>
          <a:p>
            <a:pPr algn="just"/>
            <a:r>
              <a:rPr lang="ru-RU" dirty="0">
                <a:solidFill>
                  <a:schemeClr val="tx1"/>
                </a:solidFill>
              </a:rPr>
              <a:t>- отбора проб почв, грунтов, подземных вод для определения химического состава и концентрации вредных компонентов, как техногенного, так и естественного происхождения;</a:t>
            </a:r>
          </a:p>
          <a:p>
            <a:pPr algn="just"/>
            <a:r>
              <a:rPr lang="ru-RU" dirty="0">
                <a:solidFill>
                  <a:schemeClr val="tx1"/>
                </a:solidFill>
              </a:rPr>
              <a:t>- определения опасности эмиссии газообразных загрязнителей в воздух и грунтовые воды.</a:t>
            </a:r>
          </a:p>
          <a:p>
            <a:pPr algn="just"/>
            <a:r>
              <a:rPr lang="ru-RU" dirty="0">
                <a:solidFill>
                  <a:schemeClr val="tx1"/>
                </a:solidFill>
              </a:rPr>
              <a:t>При выявлении мощных зон загрязнения горные выработки проходятся специально, для определения мощности загрязненной зоны и распределения загрязняющих веществ. Глубина выработок определяется глубиной залегания и мощностью первого от поверхности водоносного горизонта, глубиной кровли первого </a:t>
            </a:r>
            <a:r>
              <a:rPr lang="ru-RU" dirty="0" err="1">
                <a:solidFill>
                  <a:schemeClr val="tx1"/>
                </a:solidFill>
              </a:rPr>
              <a:t>водоупора</a:t>
            </a:r>
            <a:r>
              <a:rPr lang="ru-RU" dirty="0">
                <a:solidFill>
                  <a:schemeClr val="tx1"/>
                </a:solidFill>
              </a:rPr>
              <a:t>, мощностью техногенных отложений (в археологии это называется «культурный слой»).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83568" y="2780928"/>
            <a:ext cx="3388660" cy="213951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Рисунок 4" descr="Описание почвы.JPG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560" y="2492896"/>
            <a:ext cx="3747657" cy="2810743"/>
          </a:xfrm>
        </p:spPr>
      </p:pic>
    </p:spTree>
    <p:extLst>
      <p:ext uri="{BB962C8B-B14F-4D97-AF65-F5344CB8AC3E}">
        <p14:creationId xmlns:p14="http://schemas.microsoft.com/office/powerpoint/2010/main" val="40638077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5445224"/>
            <a:ext cx="6512511" cy="854968"/>
          </a:xfrm>
        </p:spPr>
        <p:txBody>
          <a:bodyPr/>
          <a:lstStyle/>
          <a:p>
            <a:pPr algn="just"/>
            <a:r>
              <a:rPr lang="ru-RU" sz="2000" dirty="0">
                <a:solidFill>
                  <a:schemeClr val="tx1"/>
                </a:solidFill>
                <a:effectLst/>
              </a:rPr>
              <a:t>Эволюция подходов к содержанию и задачам ОВОС (1995-2000 гг.)</a:t>
            </a: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95537" y="476672"/>
            <a:ext cx="3384376" cy="3474720"/>
          </a:xfrm>
        </p:spPr>
        <p:txBody>
          <a:bodyPr>
            <a:normAutofit/>
          </a:bodyPr>
          <a:lstStyle/>
          <a:p>
            <a:pPr algn="just"/>
            <a:r>
              <a:rPr lang="ru-RU" sz="1100" b="1" dirty="0">
                <a:solidFill>
                  <a:schemeClr val="tx1"/>
                </a:solidFill>
              </a:rPr>
              <a:t>Минприроды (</a:t>
            </a:r>
            <a:r>
              <a:rPr lang="ru-RU" sz="1100" b="1" dirty="0" err="1">
                <a:solidFill>
                  <a:schemeClr val="tx1"/>
                </a:solidFill>
              </a:rPr>
              <a:t>Госкомэкологии</a:t>
            </a:r>
            <a:r>
              <a:rPr lang="ru-RU" sz="1100" b="1" dirty="0">
                <a:solidFill>
                  <a:schemeClr val="tx1"/>
                </a:solidFill>
              </a:rPr>
              <a:t>) </a:t>
            </a:r>
            <a:r>
              <a:rPr lang="ru-RU" sz="1100" b="1" dirty="0" smtClean="0">
                <a:solidFill>
                  <a:schemeClr val="tx1"/>
                </a:solidFill>
              </a:rPr>
              <a:t>РФ</a:t>
            </a:r>
            <a:r>
              <a:rPr lang="ru-RU" sz="1100" dirty="0" smtClean="0">
                <a:solidFill>
                  <a:schemeClr val="tx1"/>
                </a:solidFill>
              </a:rPr>
              <a:t>: </a:t>
            </a:r>
            <a:r>
              <a:rPr lang="ru-RU" sz="1100" dirty="0">
                <a:solidFill>
                  <a:schemeClr val="tx1"/>
                </a:solidFill>
              </a:rPr>
              <a:t>ОВОС -</a:t>
            </a:r>
            <a:r>
              <a:rPr lang="ru-RU" sz="1100" dirty="0" smtClean="0">
                <a:solidFill>
                  <a:schemeClr val="tx1"/>
                </a:solidFill>
              </a:rPr>
              <a:t> </a:t>
            </a:r>
            <a:r>
              <a:rPr lang="ru-RU" sz="1100" dirty="0">
                <a:solidFill>
                  <a:schemeClr val="tx1"/>
                </a:solidFill>
              </a:rPr>
              <a:t>процесс согласования хозяйственной деятельности с общественностью и органами государственного </a:t>
            </a:r>
            <a:r>
              <a:rPr lang="ru-RU" sz="1100" dirty="0" smtClean="0">
                <a:solidFill>
                  <a:schemeClr val="tx1"/>
                </a:solidFill>
              </a:rPr>
              <a:t>управления.</a:t>
            </a:r>
          </a:p>
          <a:p>
            <a:pPr algn="just"/>
            <a:r>
              <a:rPr lang="ru-RU" sz="1100" dirty="0" smtClean="0">
                <a:solidFill>
                  <a:schemeClr val="tx1"/>
                </a:solidFill>
              </a:rPr>
              <a:t>1994 г. </a:t>
            </a:r>
            <a:r>
              <a:rPr lang="ru-RU" sz="1100" dirty="0">
                <a:solidFill>
                  <a:schemeClr val="tx1"/>
                </a:solidFill>
              </a:rPr>
              <a:t>Положение об оценке воздействия на окружающую среду </a:t>
            </a:r>
            <a:br>
              <a:rPr lang="ru-RU" sz="1100" dirty="0">
                <a:solidFill>
                  <a:schemeClr val="tx1"/>
                </a:solidFill>
              </a:rPr>
            </a:br>
            <a:r>
              <a:rPr lang="ru-RU" sz="1100" dirty="0">
                <a:solidFill>
                  <a:schemeClr val="tx1"/>
                </a:solidFill>
              </a:rPr>
              <a:t>в Российской Федерации</a:t>
            </a:r>
            <a:endParaRPr lang="ru-RU" sz="1100" dirty="0" smtClean="0">
              <a:solidFill>
                <a:schemeClr val="tx1"/>
              </a:solidFill>
            </a:endParaRPr>
          </a:p>
          <a:p>
            <a:pPr algn="just"/>
            <a:r>
              <a:rPr lang="ru-RU" sz="1100" dirty="0" smtClean="0">
                <a:solidFill>
                  <a:schemeClr val="tx1"/>
                </a:solidFill>
              </a:rPr>
              <a:t>1995 г. закон </a:t>
            </a:r>
            <a:r>
              <a:rPr lang="ru-RU" sz="1100" dirty="0">
                <a:solidFill>
                  <a:schemeClr val="tx1"/>
                </a:solidFill>
              </a:rPr>
              <a:t>РФ о государственной экологической </a:t>
            </a:r>
            <a:r>
              <a:rPr lang="ru-RU" sz="1100" dirty="0" smtClean="0">
                <a:solidFill>
                  <a:schemeClr val="tx1"/>
                </a:solidFill>
              </a:rPr>
              <a:t>экспертизе</a:t>
            </a:r>
          </a:p>
          <a:p>
            <a:pPr algn="just"/>
            <a:r>
              <a:rPr lang="ru-RU" sz="1100" dirty="0" smtClean="0">
                <a:solidFill>
                  <a:schemeClr val="tx1"/>
                </a:solidFill>
              </a:rPr>
              <a:t>2000 г. </a:t>
            </a:r>
            <a:r>
              <a:rPr lang="ru-RU" sz="1100" dirty="0">
                <a:solidFill>
                  <a:schemeClr val="tx1"/>
                </a:solidFill>
              </a:rPr>
              <a:t>Положение об оценке воздействия намечаемой хозяйственной и иной деятельности на окружающую среду в Российской Федерации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>
          <a:xfrm>
            <a:off x="3851920" y="476672"/>
            <a:ext cx="5040560" cy="4896544"/>
          </a:xfrm>
        </p:spPr>
        <p:txBody>
          <a:bodyPr>
            <a:normAutofit fontScale="55000" lnSpcReduction="20000"/>
          </a:bodyPr>
          <a:lstStyle/>
          <a:p>
            <a:pPr algn="just"/>
            <a:r>
              <a:rPr lang="ru-RU" sz="2000" b="1" dirty="0" smtClean="0">
                <a:solidFill>
                  <a:schemeClr val="tx1"/>
                </a:solidFill>
              </a:rPr>
              <a:t>Госстрой РФ</a:t>
            </a:r>
            <a:r>
              <a:rPr lang="ru-RU" sz="2000" dirty="0" smtClean="0">
                <a:solidFill>
                  <a:schemeClr val="tx1"/>
                </a:solidFill>
              </a:rPr>
              <a:t>: ОВОС - </a:t>
            </a:r>
            <a:r>
              <a:rPr lang="ru-RU" sz="2000" dirty="0">
                <a:solidFill>
                  <a:schemeClr val="tx1"/>
                </a:solidFill>
              </a:rPr>
              <a:t>раздел проекта, содержащий его экологическое обоснование</a:t>
            </a:r>
            <a:r>
              <a:rPr lang="ru-RU" sz="2000" dirty="0" smtClean="0">
                <a:solidFill>
                  <a:schemeClr val="tx1"/>
                </a:solidFill>
              </a:rPr>
              <a:t>.</a:t>
            </a:r>
          </a:p>
          <a:p>
            <a:pPr algn="just"/>
            <a:r>
              <a:rPr lang="ru-RU" sz="2000" dirty="0">
                <a:solidFill>
                  <a:schemeClr val="tx1"/>
                </a:solidFill>
              </a:rPr>
              <a:t>Свод правил СП 11-101-95 Порядок разработки, согласования, утверждения и состав обоснований инвестиций в строительство предприятий, зданий и </a:t>
            </a:r>
            <a:r>
              <a:rPr lang="ru-RU" sz="2000" dirty="0" smtClean="0">
                <a:solidFill>
                  <a:schemeClr val="tx1"/>
                </a:solidFill>
              </a:rPr>
              <a:t>сооружений</a:t>
            </a:r>
          </a:p>
          <a:p>
            <a:pPr algn="just"/>
            <a:r>
              <a:rPr lang="ru-RU" sz="2000" dirty="0" smtClean="0">
                <a:solidFill>
                  <a:schemeClr val="tx1"/>
                </a:solidFill>
              </a:rPr>
              <a:t>СНиП </a:t>
            </a:r>
            <a:r>
              <a:rPr lang="ru-RU" sz="2000" dirty="0">
                <a:solidFill>
                  <a:schemeClr val="tx1"/>
                </a:solidFill>
              </a:rPr>
              <a:t>11-01-95 Инструкция о порядке разработки, согласования, утверждения и составе проектной документации на строительство предприятий, зданий и сооружений. </a:t>
            </a:r>
            <a:endParaRPr lang="ru-RU" sz="2000" dirty="0" smtClean="0">
              <a:solidFill>
                <a:schemeClr val="tx1"/>
              </a:solidFill>
            </a:endParaRPr>
          </a:p>
          <a:p>
            <a:pPr algn="just"/>
            <a:r>
              <a:rPr lang="ru-RU" sz="2000" b="1" i="1" dirty="0">
                <a:solidFill>
                  <a:schemeClr val="tx1"/>
                </a:solidFill>
              </a:rPr>
              <a:t>С</a:t>
            </a:r>
            <a:r>
              <a:rPr lang="ru-RU" sz="2000" b="1" i="1" dirty="0" smtClean="0">
                <a:solidFill>
                  <a:schemeClr val="tx1"/>
                </a:solidFill>
              </a:rPr>
              <a:t>хема </a:t>
            </a:r>
            <a:r>
              <a:rPr lang="ru-RU" sz="2000" b="1" i="1" dirty="0">
                <a:solidFill>
                  <a:schemeClr val="tx1"/>
                </a:solidFill>
              </a:rPr>
              <a:t>экологического сопровождения проектов</a:t>
            </a:r>
            <a:r>
              <a:rPr lang="ru-RU" sz="2000" dirty="0">
                <a:solidFill>
                  <a:schemeClr val="tx1"/>
                </a:solidFill>
              </a:rPr>
              <a:t>, как непрерывного процесса, состоящего из:</a:t>
            </a:r>
          </a:p>
          <a:p>
            <a:pPr algn="just"/>
            <a:r>
              <a:rPr lang="ru-RU" sz="2000" dirty="0">
                <a:solidFill>
                  <a:schemeClr val="tx1"/>
                </a:solidFill>
              </a:rPr>
              <a:t>- экологического обоснования инвестиционно-строительных </a:t>
            </a:r>
            <a:r>
              <a:rPr lang="ru-RU" sz="2000" dirty="0" smtClean="0">
                <a:solidFill>
                  <a:schemeClr val="tx1"/>
                </a:solidFill>
              </a:rPr>
              <a:t>проектов (ОВОС на </a:t>
            </a:r>
            <a:r>
              <a:rPr lang="ru-RU" sz="2000" dirty="0">
                <a:solidFill>
                  <a:schemeClr val="tx1"/>
                </a:solidFill>
              </a:rPr>
              <a:t>стадии обоснования инвестиций </a:t>
            </a:r>
            <a:r>
              <a:rPr lang="ru-RU" sz="2000" dirty="0" smtClean="0">
                <a:solidFill>
                  <a:schemeClr val="tx1"/>
                </a:solidFill>
              </a:rPr>
              <a:t>и ООС на стадии проекта);</a:t>
            </a:r>
            <a:endParaRPr lang="ru-RU" sz="2000" dirty="0">
              <a:solidFill>
                <a:schemeClr val="tx1"/>
              </a:solidFill>
            </a:endParaRPr>
          </a:p>
          <a:p>
            <a:pPr algn="just"/>
            <a:r>
              <a:rPr lang="ru-RU" sz="2000" dirty="0">
                <a:solidFill>
                  <a:schemeClr val="tx1"/>
                </a:solidFill>
              </a:rPr>
              <a:t>- экологического мониторинга окружающей среды при реализации инвестиционно-строительных проектов</a:t>
            </a:r>
            <a:r>
              <a:rPr lang="ru-RU" sz="2000" dirty="0" smtClean="0">
                <a:solidFill>
                  <a:schemeClr val="tx1"/>
                </a:solidFill>
              </a:rPr>
              <a:t>.</a:t>
            </a:r>
          </a:p>
          <a:p>
            <a:pPr algn="just"/>
            <a:r>
              <a:rPr lang="ru-RU" sz="2000" dirty="0" smtClean="0">
                <a:solidFill>
                  <a:schemeClr val="tx1"/>
                </a:solidFill>
              </a:rPr>
              <a:t>1997 г. </a:t>
            </a:r>
            <a:r>
              <a:rPr lang="ru-RU" sz="2000" dirty="0">
                <a:solidFill>
                  <a:schemeClr val="tx1"/>
                </a:solidFill>
              </a:rPr>
              <a:t>своды правил по инженерным изысканиям для строительства:</a:t>
            </a:r>
          </a:p>
          <a:p>
            <a:pPr algn="just"/>
            <a:r>
              <a:rPr lang="ru-RU" sz="2000" dirty="0">
                <a:solidFill>
                  <a:schemeClr val="tx1"/>
                </a:solidFill>
              </a:rPr>
              <a:t>- СНиП 11-02-96 «Инженерные изыскания для строительства. Общие положения</a:t>
            </a:r>
            <a:r>
              <a:rPr lang="ru-RU" sz="2000" dirty="0" smtClean="0">
                <a:solidFill>
                  <a:schemeClr val="tx1"/>
                </a:solidFill>
              </a:rPr>
              <a:t>»;</a:t>
            </a:r>
            <a:endParaRPr lang="ru-RU" sz="2000" dirty="0">
              <a:solidFill>
                <a:schemeClr val="tx1"/>
              </a:solidFill>
            </a:endParaRPr>
          </a:p>
          <a:p>
            <a:pPr algn="just"/>
            <a:r>
              <a:rPr lang="ru-RU" sz="2000" dirty="0">
                <a:solidFill>
                  <a:schemeClr val="tx1"/>
                </a:solidFill>
              </a:rPr>
              <a:t>- СП 11-102-97 «Инженерно- экологические изыскания для строительства</a:t>
            </a:r>
            <a:r>
              <a:rPr lang="ru-RU" sz="2000" dirty="0" smtClean="0">
                <a:solidFill>
                  <a:schemeClr val="tx1"/>
                </a:solidFill>
              </a:rPr>
              <a:t>»;</a:t>
            </a:r>
            <a:endParaRPr lang="ru-RU" sz="2000" dirty="0">
              <a:solidFill>
                <a:schemeClr val="tx1"/>
              </a:solidFill>
            </a:endParaRPr>
          </a:p>
          <a:p>
            <a:pPr algn="just"/>
            <a:r>
              <a:rPr lang="ru-RU" sz="2000" dirty="0">
                <a:solidFill>
                  <a:schemeClr val="tx1"/>
                </a:solidFill>
              </a:rPr>
              <a:t>- СП 11-103-97 «Инженерно-гидрометеорологические изыскания для строительства</a:t>
            </a:r>
            <a:r>
              <a:rPr lang="ru-RU" sz="2000" dirty="0" smtClean="0">
                <a:solidFill>
                  <a:schemeClr val="tx1"/>
                </a:solidFill>
              </a:rPr>
              <a:t>»;</a:t>
            </a:r>
            <a:endParaRPr lang="ru-RU" sz="2000" dirty="0">
              <a:solidFill>
                <a:schemeClr val="tx1"/>
              </a:solidFill>
            </a:endParaRPr>
          </a:p>
          <a:p>
            <a:pPr algn="just"/>
            <a:r>
              <a:rPr lang="ru-RU" sz="2000" dirty="0">
                <a:solidFill>
                  <a:schemeClr val="tx1"/>
                </a:solidFill>
              </a:rPr>
              <a:t>- СП 11-104-97 «Инженерно-геодезические изыскания для строительства</a:t>
            </a:r>
            <a:r>
              <a:rPr lang="ru-RU" sz="2000" dirty="0" smtClean="0">
                <a:solidFill>
                  <a:schemeClr val="tx1"/>
                </a:solidFill>
              </a:rPr>
              <a:t>»;</a:t>
            </a:r>
            <a:endParaRPr lang="ru-RU" sz="2000" dirty="0">
              <a:solidFill>
                <a:schemeClr val="tx1"/>
              </a:solidFill>
            </a:endParaRPr>
          </a:p>
          <a:p>
            <a:pPr algn="just"/>
            <a:r>
              <a:rPr lang="ru-RU" sz="2000" dirty="0">
                <a:solidFill>
                  <a:schemeClr val="tx1"/>
                </a:solidFill>
              </a:rPr>
              <a:t>- СП 11-105-97 «Инженерно-геологические изыскания для строительства</a:t>
            </a:r>
            <a:r>
              <a:rPr lang="ru-RU" sz="2000" dirty="0" smtClean="0">
                <a:solidFill>
                  <a:schemeClr val="tx1"/>
                </a:solidFill>
              </a:rPr>
              <a:t>»;</a:t>
            </a:r>
            <a:endParaRPr lang="ru-RU" sz="2000" dirty="0">
              <a:solidFill>
                <a:schemeClr val="tx1"/>
              </a:solidFill>
            </a:endParaRPr>
          </a:p>
          <a:p>
            <a:pPr algn="just"/>
            <a:r>
              <a:rPr lang="ru-RU" sz="2000" dirty="0">
                <a:solidFill>
                  <a:schemeClr val="tx1"/>
                </a:solidFill>
              </a:rPr>
              <a:t>- СП 11-108-98 «Изыскания источников водоснабжения на базе подземных вод</a:t>
            </a:r>
            <a:r>
              <a:rPr lang="ru-RU" sz="2000" dirty="0" smtClean="0">
                <a:solidFill>
                  <a:schemeClr val="tx1"/>
                </a:solidFill>
              </a:rPr>
              <a:t>»;</a:t>
            </a:r>
            <a:endParaRPr lang="ru-RU" sz="2000" dirty="0">
              <a:solidFill>
                <a:schemeClr val="tx1"/>
              </a:solidFill>
            </a:endParaRPr>
          </a:p>
          <a:p>
            <a:pPr algn="just"/>
            <a:r>
              <a:rPr lang="ru-RU" sz="2000" dirty="0">
                <a:solidFill>
                  <a:schemeClr val="tx1"/>
                </a:solidFill>
              </a:rPr>
              <a:t>- СП 11-109-98 «Изыскания грунтовых строительных материалов</a:t>
            </a:r>
            <a:r>
              <a:rPr lang="ru-RU" sz="2000" dirty="0" smtClean="0">
                <a:solidFill>
                  <a:schemeClr val="tx1"/>
                </a:solidFill>
              </a:rPr>
              <a:t>».</a:t>
            </a:r>
            <a:endParaRPr lang="ru-RU" sz="2000" dirty="0">
              <a:solidFill>
                <a:schemeClr val="tx1"/>
              </a:solidFill>
            </a:endParaRPr>
          </a:p>
          <a:p>
            <a:endParaRPr lang="ru-RU" sz="1400" dirty="0"/>
          </a:p>
          <a:p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260568734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620688"/>
            <a:ext cx="3636085" cy="1258493"/>
          </a:xfrm>
        </p:spPr>
        <p:txBody>
          <a:bodyPr/>
          <a:lstStyle/>
          <a:p>
            <a:r>
              <a:rPr lang="ru-RU" sz="2400" i="1" dirty="0">
                <a:solidFill>
                  <a:schemeClr val="tx1"/>
                </a:solidFill>
              </a:rPr>
              <a:t>Изучение гидрологических условий</a:t>
            </a:r>
            <a:r>
              <a:rPr lang="ru-RU" sz="24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20072" y="476672"/>
            <a:ext cx="3672408" cy="5904656"/>
          </a:xfrm>
        </p:spPr>
        <p:txBody>
          <a:bodyPr>
            <a:normAutofit fontScale="55000" lnSpcReduction="20000"/>
          </a:bodyPr>
          <a:lstStyle/>
          <a:p>
            <a:pPr algn="just"/>
            <a:r>
              <a:rPr lang="ru-RU" dirty="0">
                <a:solidFill>
                  <a:schemeClr val="tx1"/>
                </a:solidFill>
              </a:rPr>
              <a:t>Ц</a:t>
            </a:r>
            <a:r>
              <a:rPr lang="ru-RU" dirty="0" smtClean="0">
                <a:solidFill>
                  <a:schemeClr val="tx1"/>
                </a:solidFill>
              </a:rPr>
              <a:t>елесообразно </a:t>
            </a:r>
            <a:r>
              <a:rPr lang="ru-RU" dirty="0">
                <a:solidFill>
                  <a:schemeClr val="tx1"/>
                </a:solidFill>
              </a:rPr>
              <a:t>совмещать с инженерно-гидрометеорологическими изысканиями. Гидрологические исследования должны быть достаточными для оценки качества воды источников водоснабжения и экологического состояния бассейна и определения качества воды, не используемой для водоснабжения, но являющейся компонентом природной среды, подверженным загрязнению, а также агентом переноса и распространения загрязнений. </a:t>
            </a:r>
            <a:endParaRPr lang="ru-RU" dirty="0" smtClean="0">
              <a:solidFill>
                <a:schemeClr val="tx1"/>
              </a:solidFill>
            </a:endParaRPr>
          </a:p>
          <a:p>
            <a:pPr algn="just"/>
            <a:r>
              <a:rPr lang="ru-RU" dirty="0" smtClean="0">
                <a:solidFill>
                  <a:schemeClr val="tx1"/>
                </a:solidFill>
              </a:rPr>
              <a:t>Характеристика </a:t>
            </a:r>
            <a:r>
              <a:rPr lang="ru-RU" dirty="0">
                <a:solidFill>
                  <a:schemeClr val="tx1"/>
                </a:solidFill>
              </a:rPr>
              <a:t>водных объектов в минимальном объеме выполняется при отсутствии пересечений проектируемых сооружений с водными объектами, но при наличии водных объектов, которые в связи с намечаемой деятельностью могут подвергнуться загрязнению. Характеристики русел должны относиться к местам их возможного загрязнения при аварийных ситуациях и включать: </a:t>
            </a:r>
          </a:p>
          <a:p>
            <a:pPr algn="just"/>
            <a:r>
              <a:rPr lang="ru-RU" dirty="0">
                <a:solidFill>
                  <a:schemeClr val="tx1"/>
                </a:solidFill>
              </a:rPr>
              <a:t>- среднюю глубину расчетного участка;</a:t>
            </a:r>
          </a:p>
          <a:p>
            <a:pPr algn="just"/>
            <a:r>
              <a:rPr lang="ru-RU" dirty="0">
                <a:solidFill>
                  <a:schemeClr val="tx1"/>
                </a:solidFill>
              </a:rPr>
              <a:t>- среднюю ширину расчетного участка;</a:t>
            </a:r>
          </a:p>
          <a:p>
            <a:pPr algn="just"/>
            <a:r>
              <a:rPr lang="ru-RU" dirty="0">
                <a:solidFill>
                  <a:schemeClr val="tx1"/>
                </a:solidFill>
              </a:rPr>
              <a:t>- коэффициент шероховатости для открытого русла;</a:t>
            </a:r>
          </a:p>
          <a:p>
            <a:pPr algn="just"/>
            <a:r>
              <a:rPr lang="ru-RU" dirty="0">
                <a:solidFill>
                  <a:schemeClr val="tx1"/>
                </a:solidFill>
              </a:rPr>
              <a:t>- коэффициент продольной дисперсии (приведенный);</a:t>
            </a:r>
          </a:p>
          <a:p>
            <a:pPr algn="just"/>
            <a:r>
              <a:rPr lang="ru-RU" dirty="0">
                <a:solidFill>
                  <a:schemeClr val="tx1"/>
                </a:solidFill>
              </a:rPr>
              <a:t>- температуру воды в теплый период года;</a:t>
            </a:r>
          </a:p>
          <a:p>
            <a:pPr algn="just"/>
            <a:r>
              <a:rPr lang="ru-RU" dirty="0">
                <a:solidFill>
                  <a:schemeClr val="tx1"/>
                </a:solidFill>
              </a:rPr>
              <a:t>- среднюю скорость течения на расчетном участке;</a:t>
            </a:r>
          </a:p>
          <a:p>
            <a:pPr algn="just"/>
            <a:r>
              <a:rPr lang="ru-RU" dirty="0">
                <a:solidFill>
                  <a:schemeClr val="tx1"/>
                </a:solidFill>
              </a:rPr>
              <a:t>- расход воды на расчетном участке.</a:t>
            </a:r>
          </a:p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636912"/>
            <a:ext cx="4194043" cy="3145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213821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3636085" cy="1258493"/>
          </a:xfrm>
        </p:spPr>
        <p:txBody>
          <a:bodyPr/>
          <a:lstStyle/>
          <a:p>
            <a:r>
              <a:rPr lang="ru-RU" sz="2000" i="1" dirty="0">
                <a:solidFill>
                  <a:schemeClr val="tx1"/>
                </a:solidFill>
              </a:rPr>
              <a:t>Изучение гидрогеологических условий</a:t>
            </a:r>
            <a:r>
              <a:rPr lang="ru-RU" sz="20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93515" y="332656"/>
            <a:ext cx="4370973" cy="6048672"/>
          </a:xfrm>
        </p:spPr>
        <p:txBody>
          <a:bodyPr>
            <a:normAutofit fontScale="55000" lnSpcReduction="20000"/>
          </a:bodyPr>
          <a:lstStyle/>
          <a:p>
            <a:pPr algn="just"/>
            <a:r>
              <a:rPr lang="ru-RU" dirty="0">
                <a:solidFill>
                  <a:schemeClr val="tx1"/>
                </a:solidFill>
              </a:rPr>
              <a:t>При изучении гидрогеологических условий в соответствии с конкретными задачами инженерно-экологических изысканий следует устанавливать: </a:t>
            </a:r>
          </a:p>
          <a:p>
            <a:pPr algn="just"/>
            <a:r>
              <a:rPr lang="ru-RU" dirty="0">
                <a:solidFill>
                  <a:schemeClr val="tx1"/>
                </a:solidFill>
              </a:rPr>
              <a:t>- наличие водоносных горизонтов, которые могут испытывать негативное влияние в процессе строительства и эксплуатации объекта, и подлежат защите от загрязнения и истощения; </a:t>
            </a:r>
          </a:p>
          <a:p>
            <a:pPr algn="just"/>
            <a:r>
              <a:rPr lang="ru-RU" dirty="0">
                <a:solidFill>
                  <a:schemeClr val="tx1"/>
                </a:solidFill>
              </a:rPr>
              <a:t>- условия залегания, распространения и естественную защищенность этих горизонтов (в особенности, первого от поверхности); </a:t>
            </a:r>
          </a:p>
          <a:p>
            <a:pPr algn="just"/>
            <a:r>
              <a:rPr lang="ru-RU" dirty="0">
                <a:solidFill>
                  <a:schemeClr val="tx1"/>
                </a:solidFill>
              </a:rPr>
              <a:t>- состав, фильтрационные и сорбционные свойства грунтов зоны аэрации и водовмещающих пород; </a:t>
            </a:r>
          </a:p>
          <a:p>
            <a:pPr algn="just"/>
            <a:r>
              <a:rPr lang="ru-RU" dirty="0">
                <a:solidFill>
                  <a:schemeClr val="tx1"/>
                </a:solidFill>
              </a:rPr>
              <a:t>- наличие верховодки; </a:t>
            </a:r>
          </a:p>
          <a:p>
            <a:pPr algn="just"/>
            <a:r>
              <a:rPr lang="ru-RU" dirty="0">
                <a:solidFill>
                  <a:schemeClr val="tx1"/>
                </a:solidFill>
              </a:rPr>
              <a:t>- глубину залегания первого от поверхности </a:t>
            </a:r>
            <a:r>
              <a:rPr lang="ru-RU" dirty="0" err="1">
                <a:solidFill>
                  <a:schemeClr val="tx1"/>
                </a:solidFill>
              </a:rPr>
              <a:t>водоупора</a:t>
            </a:r>
            <a:r>
              <a:rPr lang="ru-RU" dirty="0">
                <a:solidFill>
                  <a:schemeClr val="tx1"/>
                </a:solidFill>
              </a:rPr>
              <a:t>; </a:t>
            </a:r>
          </a:p>
          <a:p>
            <a:pPr algn="just"/>
            <a:r>
              <a:rPr lang="ru-RU" dirty="0">
                <a:solidFill>
                  <a:schemeClr val="tx1"/>
                </a:solidFill>
              </a:rPr>
              <a:t>- закономерности движения грунтовых вод, условия их питания и разгрузки, режим, наличие гидравлической взаимосвязи между горизонтами и с поверхностными водами; </a:t>
            </a:r>
          </a:p>
          <a:p>
            <a:pPr algn="just"/>
            <a:r>
              <a:rPr lang="ru-RU" dirty="0">
                <a:solidFill>
                  <a:schemeClr val="tx1"/>
                </a:solidFill>
              </a:rPr>
              <a:t>- химический состав грунтовых вод, их загрязненность вредными компонентами и возможность влияния на условия проживания населения; </a:t>
            </a:r>
          </a:p>
          <a:p>
            <a:pPr algn="just"/>
            <a:r>
              <a:rPr lang="ru-RU" dirty="0">
                <a:solidFill>
                  <a:schemeClr val="tx1"/>
                </a:solidFill>
              </a:rPr>
              <a:t>- возможность влияния техногенных факторов на изменение гидрогеологических условий;</a:t>
            </a:r>
          </a:p>
          <a:p>
            <a:pPr algn="just"/>
            <a:r>
              <a:rPr lang="ru-RU" dirty="0">
                <a:solidFill>
                  <a:schemeClr val="tx1"/>
                </a:solidFill>
              </a:rPr>
              <a:t>- наличие лечебных вод (ресурсов).</a:t>
            </a:r>
          </a:p>
          <a:p>
            <a:pPr algn="just"/>
            <a:r>
              <a:rPr lang="ru-RU" dirty="0">
                <a:solidFill>
                  <a:schemeClr val="tx1"/>
                </a:solidFill>
              </a:rPr>
              <a:t>Возможности гидрогеологических исследований при маршрутных наблюдениях обычно сводятся к выявлению, картографированию и гидрогеохимическому опробованию родников и рассеянных выходов подземных вод. При этом особое внимание следует уделять родникам, расположенным </a:t>
            </a:r>
            <a:r>
              <a:rPr lang="ru-RU" dirty="0" err="1">
                <a:solidFill>
                  <a:schemeClr val="tx1"/>
                </a:solidFill>
              </a:rPr>
              <a:t>гипсометрически</a:t>
            </a:r>
            <a:r>
              <a:rPr lang="ru-RU" dirty="0">
                <a:solidFill>
                  <a:schemeClr val="tx1"/>
                </a:solidFill>
              </a:rPr>
              <a:t> ниже проектируемых объектов и пригодным для использования в качестве объектов мониторинга.</a:t>
            </a:r>
          </a:p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11560" y="2924944"/>
            <a:ext cx="3388660" cy="213951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079251"/>
            <a:ext cx="4145886" cy="3463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028687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836713"/>
            <a:ext cx="3636085" cy="792088"/>
          </a:xfrm>
        </p:spPr>
        <p:txBody>
          <a:bodyPr/>
          <a:lstStyle/>
          <a:p>
            <a:r>
              <a:rPr lang="ru-RU" sz="2400" i="1" dirty="0">
                <a:solidFill>
                  <a:schemeClr val="tx1"/>
                </a:solidFill>
              </a:rPr>
              <a:t>Почвенные исследования</a:t>
            </a:r>
            <a:r>
              <a:rPr lang="ru-RU" sz="24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99992" y="260648"/>
            <a:ext cx="4449133" cy="6192688"/>
          </a:xfrm>
        </p:spPr>
        <p:txBody>
          <a:bodyPr>
            <a:noAutofit/>
          </a:bodyPr>
          <a:lstStyle/>
          <a:p>
            <a:pPr algn="just"/>
            <a:r>
              <a:rPr lang="ru-RU" sz="1050" dirty="0">
                <a:solidFill>
                  <a:schemeClr val="tx1"/>
                </a:solidFill>
              </a:rPr>
              <a:t>В</a:t>
            </a:r>
            <a:r>
              <a:rPr lang="ru-RU" sz="1050" dirty="0" smtClean="0">
                <a:solidFill>
                  <a:schemeClr val="tx1"/>
                </a:solidFill>
              </a:rPr>
              <a:t>ыполняются </a:t>
            </a:r>
            <a:r>
              <a:rPr lang="ru-RU" sz="1050" dirty="0">
                <a:solidFill>
                  <a:schemeClr val="tx1"/>
                </a:solidFill>
              </a:rPr>
              <a:t>для следующих целей:</a:t>
            </a:r>
          </a:p>
          <a:p>
            <a:pPr algn="just"/>
            <a:r>
              <a:rPr lang="ru-RU" sz="1050" dirty="0">
                <a:solidFill>
                  <a:schemeClr val="tx1"/>
                </a:solidFill>
              </a:rPr>
              <a:t>- выбора места размещения площадки строительства на менее плодородных почвах и максимального сохранения лесного фонда;</a:t>
            </a:r>
          </a:p>
          <a:p>
            <a:pPr algn="just"/>
            <a:r>
              <a:rPr lang="ru-RU" sz="1050" dirty="0">
                <a:solidFill>
                  <a:schemeClr val="tx1"/>
                </a:solidFill>
              </a:rPr>
              <a:t>- определения влияния проектируемого сооружения на прилегающие сельскохозяйственные и лесные угодья для разработки мероприятий по их защите от вредного воздействия промышленных выбросов и сбросов токсичных ингредиентов;</a:t>
            </a:r>
          </a:p>
          <a:p>
            <a:pPr algn="just"/>
            <a:r>
              <a:rPr lang="ru-RU" sz="1050" dirty="0">
                <a:solidFill>
                  <a:schemeClr val="tx1"/>
                </a:solidFill>
              </a:rPr>
              <a:t>- оценки возможности изъятия земель, исходя из их ценности, а также возможности размещения отходов;</a:t>
            </a:r>
          </a:p>
          <a:p>
            <a:pPr algn="just"/>
            <a:r>
              <a:rPr lang="ru-RU" sz="1050" dirty="0">
                <a:solidFill>
                  <a:schemeClr val="tx1"/>
                </a:solidFill>
              </a:rPr>
              <a:t>- разработки схем озеленения населенных пунктов и создания рекреационных зон;</a:t>
            </a:r>
          </a:p>
          <a:p>
            <a:pPr algn="just"/>
            <a:r>
              <a:rPr lang="ru-RU" sz="1050" dirty="0">
                <a:solidFill>
                  <a:schemeClr val="tx1"/>
                </a:solidFill>
              </a:rPr>
              <a:t>- оценки загрязненности почв на территориях сельскохозяйственных угодий и на площадках строительства;</a:t>
            </a:r>
          </a:p>
          <a:p>
            <a:pPr algn="just"/>
            <a:r>
              <a:rPr lang="ru-RU" sz="1050" dirty="0">
                <a:solidFill>
                  <a:schemeClr val="tx1"/>
                </a:solidFill>
              </a:rPr>
              <a:t>- определения исходных агрохимических характеристик для последующей разработки проектов рекультивации нарушенных земель.</a:t>
            </a:r>
          </a:p>
          <a:p>
            <a:pPr algn="just"/>
            <a:r>
              <a:rPr lang="ru-RU" sz="1050" dirty="0">
                <a:solidFill>
                  <a:schemeClr val="tx1"/>
                </a:solidFill>
              </a:rPr>
              <a:t>Исходные характеристики и параметры типов почв следует определять на основе сбора, обобщения и анализа имеющихся материалов Государственного земельного кадастра, </a:t>
            </a:r>
            <a:r>
              <a:rPr lang="ru-RU" sz="1050" dirty="0" smtClean="0">
                <a:solidFill>
                  <a:schemeClr val="tx1"/>
                </a:solidFill>
              </a:rPr>
              <a:t>мелко- </a:t>
            </a:r>
            <a:r>
              <a:rPr lang="ru-RU" sz="1050" dirty="0">
                <a:solidFill>
                  <a:schemeClr val="tx1"/>
                </a:solidFill>
              </a:rPr>
              <a:t>и среднемасштабных ландшафтных, почвенных и других карт, опубликованных материалов, данных Минсельхозпрода России, научно-исследовательских организаций и проектных институтов. Наиболее полезными бывают крупномасштабные почвенные и агрохимические карты и результаты почвенных анализов, имеющиеся в земледельческих хозяйствах.</a:t>
            </a:r>
          </a:p>
          <a:p>
            <a:pPr algn="just"/>
            <a:r>
              <a:rPr lang="ru-RU" sz="1050" dirty="0">
                <a:solidFill>
                  <a:schemeClr val="tx1"/>
                </a:solidFill>
              </a:rPr>
              <a:t>При недостаточности собранных материалов следует проводить почвенную съемку или почвенно-геоморфологическое профилирование, сопровождающееся опробованием почв по типам ландшафтов с учетом их функциональной значимости, оценкой их существующего и потенциального использования, мощности почвенного слоя, потенциальной опасности эрозии, дефляции и других негативных почвенных процессов, параметров загрязненности различными веществами.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27584" y="2996952"/>
            <a:ext cx="3388660" cy="213951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683620"/>
            <a:ext cx="3489852" cy="4653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07520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692696"/>
            <a:ext cx="4104456" cy="1258493"/>
          </a:xfrm>
        </p:spPr>
        <p:txBody>
          <a:bodyPr/>
          <a:lstStyle/>
          <a:p>
            <a:r>
              <a:rPr lang="ru-RU" sz="2400" i="1" dirty="0">
                <a:solidFill>
                  <a:schemeClr val="tx1"/>
                </a:solidFill>
              </a:rPr>
              <a:t>Опробование и оценка загрязненности атмосферного воздуха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93515" y="476672"/>
            <a:ext cx="4298965" cy="5904656"/>
          </a:xfrm>
        </p:spPr>
        <p:txBody>
          <a:bodyPr>
            <a:noAutofit/>
          </a:bodyPr>
          <a:lstStyle/>
          <a:p>
            <a:pPr marL="0" indent="0" algn="just">
              <a:spcBef>
                <a:spcPts val="0"/>
              </a:spcBef>
              <a:spcAft>
                <a:spcPts val="0"/>
              </a:spcAft>
            </a:pPr>
            <a:r>
              <a:rPr lang="ru-RU" sz="1300" dirty="0">
                <a:solidFill>
                  <a:schemeClr val="tx1"/>
                </a:solidFill>
              </a:rPr>
              <a:t>В случаях, когда загрязнение атмосферного воздуха не является определяющим фактором при принятии хозяйственно-управленческих решений, его характеристика согласно СП </a:t>
            </a:r>
            <a:r>
              <a:rPr lang="ru-RU" sz="1300" dirty="0" smtClean="0">
                <a:solidFill>
                  <a:schemeClr val="tx1"/>
                </a:solidFill>
              </a:rPr>
              <a:t>47.13330.2012 </a:t>
            </a:r>
            <a:r>
              <a:rPr lang="ru-RU" sz="1300" dirty="0">
                <a:solidFill>
                  <a:schemeClr val="tx1"/>
                </a:solidFill>
              </a:rPr>
              <a:t>сводится к справкам Росгидромета о фоновых концентрациях загрязняющих веществ. В иных случаях, состояние атмосферного воздуха может быть охарактеризовано по данным мониторинга за 2 года </a:t>
            </a:r>
            <a:r>
              <a:rPr lang="ru-RU" sz="1300" dirty="0" smtClean="0">
                <a:solidFill>
                  <a:schemeClr val="tx1"/>
                </a:solidFill>
              </a:rPr>
              <a:t>. </a:t>
            </a:r>
            <a:r>
              <a:rPr lang="ru-RU" sz="1300" dirty="0">
                <a:solidFill>
                  <a:schemeClr val="tx1"/>
                </a:solidFill>
              </a:rPr>
              <a:t>При недостаточной изученности или неполноте информации от существующих систем мониторинга, в особенности если загрязнение атмосферного воздуха является определяющим фактором при принятии хозяйственно-управленческих решений, могут проводиться отдельные специальные виды работ: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</a:pPr>
            <a:r>
              <a:rPr lang="ru-RU" sz="1300" dirty="0">
                <a:solidFill>
                  <a:schemeClr val="tx1"/>
                </a:solidFill>
              </a:rPr>
              <a:t>- выявление и учет источников загрязнения атмосферного воздуха (природных и антропогенных), территории исследования и их характеристика в объеме, достаточном для оценки загрязнения атмосферы расчетными методами;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</a:pPr>
            <a:r>
              <a:rPr lang="ru-RU" sz="1300" dirty="0">
                <a:solidFill>
                  <a:schemeClr val="tx1"/>
                </a:solidFill>
              </a:rPr>
              <a:t>- организация контроля состояния атмосферного воздуха на маршрутных, передвижных или стационарных постах наблюдения;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</a:pPr>
            <a:r>
              <a:rPr lang="ru-RU" sz="1300" dirty="0">
                <a:solidFill>
                  <a:schemeClr val="tx1"/>
                </a:solidFill>
              </a:rPr>
              <a:t>- детальное изучение микроклиматических условий, рельефа местности с характеристикой их влияния на перенос и рассеивание загрязняющих веществ в атмосфере;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</a:pPr>
            <a:r>
              <a:rPr lang="ru-RU" sz="1300" dirty="0">
                <a:solidFill>
                  <a:schemeClr val="tx1"/>
                </a:solidFill>
              </a:rPr>
              <a:t>- косвенная оценка загрязненности воздуха посредством почвенной и снеговой съемок.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83568" y="3140968"/>
            <a:ext cx="3388660" cy="213951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348880"/>
            <a:ext cx="4091947" cy="3068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744153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3636085" cy="1800200"/>
          </a:xfrm>
        </p:spPr>
        <p:txBody>
          <a:bodyPr/>
          <a:lstStyle/>
          <a:p>
            <a:r>
              <a:rPr lang="ru-RU" sz="1800" i="1" dirty="0">
                <a:solidFill>
                  <a:schemeClr val="tx1"/>
                </a:solidFill>
              </a:rPr>
              <a:t>Опробование и оценка загрязненности поверхностных и подземных вод при инженерно-экологических изысканиях</a:t>
            </a:r>
            <a:r>
              <a:rPr lang="ru-RU" sz="18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93515" y="476672"/>
            <a:ext cx="4017085" cy="5760640"/>
          </a:xfrm>
        </p:spPr>
        <p:txBody>
          <a:bodyPr>
            <a:normAutofit fontScale="62500" lnSpcReduction="20000"/>
          </a:bodyPr>
          <a:lstStyle/>
          <a:p>
            <a:pPr algn="just"/>
            <a:r>
              <a:rPr lang="ru-RU" dirty="0">
                <a:solidFill>
                  <a:schemeClr val="tx1"/>
                </a:solidFill>
              </a:rPr>
              <a:t>П</a:t>
            </a:r>
            <a:r>
              <a:rPr lang="ru-RU" dirty="0" smtClean="0">
                <a:solidFill>
                  <a:schemeClr val="tx1"/>
                </a:solidFill>
              </a:rPr>
              <a:t>роизводится </a:t>
            </a:r>
            <a:r>
              <a:rPr lang="ru-RU" dirty="0">
                <a:solidFill>
                  <a:schemeClr val="tx1"/>
                </a:solidFill>
              </a:rPr>
              <a:t>для следующих целей:</a:t>
            </a:r>
          </a:p>
          <a:p>
            <a:pPr algn="just"/>
            <a:r>
              <a:rPr lang="ru-RU" dirty="0">
                <a:solidFill>
                  <a:schemeClr val="tx1"/>
                </a:solidFill>
              </a:rPr>
              <a:t>- оценки качества воды источников водоснабжения и выполнения требований к соблюдению зон санитарной охраны водозаборных сооружений;</a:t>
            </a:r>
          </a:p>
          <a:p>
            <a:pPr algn="just"/>
            <a:r>
              <a:rPr lang="ru-RU" dirty="0">
                <a:solidFill>
                  <a:schemeClr val="tx1"/>
                </a:solidFill>
              </a:rPr>
              <a:t>- оценки качества воды, не используемой для водоснабжения, но являющейся компонентом природной среды, подверженным загрязнению, а также агентом переноса и распространения загрязнений.</a:t>
            </a:r>
          </a:p>
          <a:p>
            <a:pPr algn="just"/>
            <a:r>
              <a:rPr lang="ru-RU" dirty="0">
                <a:solidFill>
                  <a:schemeClr val="tx1"/>
                </a:solidFill>
              </a:rPr>
              <a:t>Особое внимание уделяется контролю качества воды в водных объектах- источниках водоснабжения. Опробование и оценку качества поверхностных и подземных вод, используемых как источник водоснабжения для хозяйственно-питьевых и коммунально-бытовых нужд, рекреационных и других целей проводят на основании расширенного списка </a:t>
            </a:r>
            <a:r>
              <a:rPr lang="ru-RU" dirty="0" smtClean="0">
                <a:solidFill>
                  <a:schemeClr val="tx1"/>
                </a:solidFill>
              </a:rPr>
              <a:t>показателей.</a:t>
            </a:r>
          </a:p>
          <a:p>
            <a:pPr algn="just"/>
            <a:r>
              <a:rPr lang="ru-RU" b="1" i="1" dirty="0">
                <a:solidFill>
                  <a:schemeClr val="tx1"/>
                </a:solidFill>
              </a:rPr>
              <a:t>О</a:t>
            </a:r>
            <a:r>
              <a:rPr lang="ru-RU" b="1" i="1" dirty="0" smtClean="0">
                <a:solidFill>
                  <a:schemeClr val="tx1"/>
                </a:solidFill>
              </a:rPr>
              <a:t>пробование </a:t>
            </a:r>
            <a:r>
              <a:rPr lang="ru-RU" b="1" i="1" dirty="0">
                <a:solidFill>
                  <a:schemeClr val="tx1"/>
                </a:solidFill>
              </a:rPr>
              <a:t>грунтовых вод, не используемых для водоснабжения</a:t>
            </a:r>
            <a:r>
              <a:rPr lang="ru-RU" dirty="0">
                <a:solidFill>
                  <a:schemeClr val="tx1"/>
                </a:solidFill>
              </a:rPr>
              <a:t>, следует производить преимущественно при оценке загрязненности территорий, предназначенных для жилищного строительства, и установлении необходимости их санирования, а также в зонах влияния хозяйственных объектов.</a:t>
            </a:r>
          </a:p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83568" y="3068960"/>
            <a:ext cx="3388660" cy="213951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Содержимое 4" descr="100_0727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552" y="2708921"/>
            <a:ext cx="4032448" cy="3023966"/>
          </a:xfrm>
        </p:spPr>
      </p:pic>
    </p:spTree>
    <p:extLst>
      <p:ext uri="{BB962C8B-B14F-4D97-AF65-F5344CB8AC3E}">
        <p14:creationId xmlns:p14="http://schemas.microsoft.com/office/powerpoint/2010/main" val="1018091767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548680"/>
            <a:ext cx="3636085" cy="1258493"/>
          </a:xfrm>
        </p:spPr>
        <p:txBody>
          <a:bodyPr/>
          <a:lstStyle/>
          <a:p>
            <a:r>
              <a:rPr lang="ru-RU" sz="2000" i="1" dirty="0">
                <a:solidFill>
                  <a:schemeClr val="tx1"/>
                </a:solidFill>
              </a:rPr>
              <a:t>Опробование почв и грунтов при инженерно-экологических изысканиях</a:t>
            </a:r>
            <a:r>
              <a:rPr lang="ru-RU" sz="20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93515" y="476672"/>
            <a:ext cx="4298965" cy="5832648"/>
          </a:xfrm>
        </p:spPr>
        <p:txBody>
          <a:bodyPr>
            <a:noAutofit/>
          </a:bodyPr>
          <a:lstStyle/>
          <a:p>
            <a:pPr marL="0" indent="0" algn="just">
              <a:spcBef>
                <a:spcPts val="0"/>
              </a:spcBef>
              <a:spcAft>
                <a:spcPts val="0"/>
              </a:spcAft>
            </a:pPr>
            <a:r>
              <a:rPr lang="ru-RU" sz="1300" dirty="0" smtClean="0">
                <a:solidFill>
                  <a:schemeClr val="tx1"/>
                </a:solidFill>
              </a:rPr>
              <a:t>Выполняется </a:t>
            </a:r>
            <a:r>
              <a:rPr lang="ru-RU" sz="1300" dirty="0">
                <a:solidFill>
                  <a:schemeClr val="tx1"/>
                </a:solidFill>
              </a:rPr>
              <a:t>в целях их </a:t>
            </a:r>
            <a:r>
              <a:rPr lang="ru-RU" sz="1300" dirty="0" err="1">
                <a:solidFill>
                  <a:schemeClr val="tx1"/>
                </a:solidFill>
              </a:rPr>
              <a:t>экотоксикологической</a:t>
            </a:r>
            <a:r>
              <a:rPr lang="ru-RU" sz="1300" dirty="0">
                <a:solidFill>
                  <a:schemeClr val="tx1"/>
                </a:solidFill>
              </a:rPr>
              <a:t> оценки, как компонента окружающей среды, способного накапливать значительные количества загрязняющих веществ и оказывать как непосредственное влияние на состояние здоровья населения, так и опосредованное - через потребляемую сельскохозяйственную продукцию. Химическое загрязнение почв и грунтов оценивается по суммарному показателю химического загрязнения (</a:t>
            </a:r>
            <a:r>
              <a:rPr lang="ru-RU" sz="1300" dirty="0" err="1">
                <a:solidFill>
                  <a:schemeClr val="tx1"/>
                </a:solidFill>
              </a:rPr>
              <a:t>Zс</a:t>
            </a:r>
            <a:r>
              <a:rPr lang="ru-RU" sz="1300" dirty="0">
                <a:solidFill>
                  <a:schemeClr val="tx1"/>
                </a:solidFill>
              </a:rPr>
              <a:t>), являющемуся индикатором неблагоприятного воздействия на здоровье населения. Опробование проводится с площадки 10 х 10 м, по «конверту», как при эколого-геохимической </a:t>
            </a:r>
            <a:r>
              <a:rPr lang="ru-RU" sz="1300" dirty="0" smtClean="0">
                <a:solidFill>
                  <a:schemeClr val="tx1"/>
                </a:solidFill>
              </a:rPr>
              <a:t>съемке.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</a:pPr>
            <a:r>
              <a:rPr lang="ru-RU" sz="1300" dirty="0">
                <a:solidFill>
                  <a:schemeClr val="tx1"/>
                </a:solidFill>
              </a:rPr>
              <a:t>на стадии выбора земельного участка и выполнения проектных работ, а также строительства и приемки объекта в эксплуатацию контроль осуществляется с использованием стандартного перечня показателей: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</a:pPr>
            <a:r>
              <a:rPr lang="ru-RU" sz="1300" dirty="0">
                <a:solidFill>
                  <a:schemeClr val="tx1"/>
                </a:solidFill>
              </a:rPr>
              <a:t>- тяжелых металлов (свинец, кадмий, цинк, медь, никель, мышьяк, ртуть); 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</a:pPr>
            <a:r>
              <a:rPr lang="ru-RU" sz="1300" dirty="0">
                <a:solidFill>
                  <a:schemeClr val="tx1"/>
                </a:solidFill>
              </a:rPr>
              <a:t>- 3,4-бензапирена и нефтепродуктов;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</a:pPr>
            <a:r>
              <a:rPr lang="ru-RU" sz="1300" dirty="0">
                <a:solidFill>
                  <a:schemeClr val="tx1"/>
                </a:solidFill>
              </a:rPr>
              <a:t>- рН;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</a:pPr>
            <a:r>
              <a:rPr lang="ru-RU" sz="1300" dirty="0">
                <a:solidFill>
                  <a:schemeClr val="tx1"/>
                </a:solidFill>
              </a:rPr>
              <a:t>- суммарный показатель загрязнения </a:t>
            </a:r>
            <a:r>
              <a:rPr lang="en-US" sz="1300" dirty="0" err="1">
                <a:solidFill>
                  <a:schemeClr val="tx1"/>
                </a:solidFill>
              </a:rPr>
              <a:t>Zc</a:t>
            </a:r>
            <a:r>
              <a:rPr lang="ru-RU" sz="1300" dirty="0">
                <a:solidFill>
                  <a:schemeClr val="tx1"/>
                </a:solidFill>
              </a:rPr>
              <a:t>.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</a:pPr>
            <a:r>
              <a:rPr lang="ru-RU" sz="1300" dirty="0">
                <a:solidFill>
                  <a:schemeClr val="tx1"/>
                </a:solidFill>
              </a:rPr>
              <a:t>На сельскохозяйственных землях дополнительно определяется содержание пестицидов (ДДТ, ГХЦГ). В населенных пунктах дополнительно определяется комплекс санитарных и санитарно-</a:t>
            </a:r>
            <a:r>
              <a:rPr lang="ru-RU" sz="1300" dirty="0" err="1">
                <a:solidFill>
                  <a:schemeClr val="tx1"/>
                </a:solidFill>
              </a:rPr>
              <a:t>паразитологических</a:t>
            </a:r>
            <a:r>
              <a:rPr lang="ru-RU" sz="1300" dirty="0">
                <a:solidFill>
                  <a:schemeClr val="tx1"/>
                </a:solidFill>
              </a:rPr>
              <a:t> показателей приложения 3 СанПиН </a:t>
            </a:r>
            <a:r>
              <a:rPr lang="ru-RU" sz="1300" dirty="0" smtClean="0">
                <a:solidFill>
                  <a:schemeClr val="tx1"/>
                </a:solidFill>
              </a:rPr>
              <a:t>2.1.7.1287-03.</a:t>
            </a:r>
            <a:endParaRPr lang="ru-RU" sz="1300" dirty="0">
              <a:solidFill>
                <a:schemeClr val="tx1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7544" y="2924944"/>
            <a:ext cx="3388660" cy="213951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Picture 2" descr="D:\Users\Sturman\TEMA\PERFECT\Киенгоп-УПН\Фото\Загрязненная почва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537" y="2492896"/>
            <a:ext cx="4104456" cy="3273949"/>
          </a:xfrm>
          <a:noFill/>
        </p:spPr>
      </p:pic>
    </p:spTree>
    <p:extLst>
      <p:ext uri="{BB962C8B-B14F-4D97-AF65-F5344CB8AC3E}">
        <p14:creationId xmlns:p14="http://schemas.microsoft.com/office/powerpoint/2010/main" val="2848046977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476672"/>
            <a:ext cx="3636085" cy="1258493"/>
          </a:xfrm>
        </p:spPr>
        <p:txBody>
          <a:bodyPr/>
          <a:lstStyle/>
          <a:p>
            <a:r>
              <a:rPr lang="ru-RU" sz="2400" dirty="0">
                <a:solidFill>
                  <a:schemeClr val="tx1"/>
                </a:solidFill>
              </a:rPr>
              <a:t>Радиационно-экологические исследования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93515" y="332656"/>
            <a:ext cx="4298965" cy="6120680"/>
          </a:xfrm>
        </p:spPr>
        <p:txBody>
          <a:bodyPr>
            <a:normAutofit fontScale="55000" lnSpcReduction="20000"/>
          </a:bodyPr>
          <a:lstStyle/>
          <a:p>
            <a:pPr algn="just"/>
            <a:r>
              <a:rPr lang="ru-RU" dirty="0">
                <a:solidFill>
                  <a:schemeClr val="tx1"/>
                </a:solidFill>
              </a:rPr>
              <a:t>Д</a:t>
            </a:r>
            <a:r>
              <a:rPr lang="ru-RU" dirty="0" smtClean="0">
                <a:solidFill>
                  <a:schemeClr val="tx1"/>
                </a:solidFill>
              </a:rPr>
              <a:t>олжны </a:t>
            </a:r>
            <a:r>
              <a:rPr lang="ru-RU" dirty="0">
                <a:solidFill>
                  <a:schemeClr val="tx1"/>
                </a:solidFill>
              </a:rPr>
              <a:t>включать:</a:t>
            </a:r>
          </a:p>
          <a:p>
            <a:pPr algn="just"/>
            <a:r>
              <a:rPr lang="ru-RU" dirty="0">
                <a:solidFill>
                  <a:schemeClr val="tx1"/>
                </a:solidFill>
              </a:rPr>
              <a:t>- оценку гамма-фона на территории строительства;</a:t>
            </a:r>
          </a:p>
          <a:p>
            <a:pPr algn="just"/>
            <a:r>
              <a:rPr lang="ru-RU" dirty="0">
                <a:solidFill>
                  <a:schemeClr val="tx1"/>
                </a:solidFill>
              </a:rPr>
              <a:t>- определение радиационных характеристик источников водоснабжения;</a:t>
            </a:r>
          </a:p>
          <a:p>
            <a:pPr algn="just"/>
            <a:r>
              <a:rPr lang="ru-RU" dirty="0">
                <a:solidFill>
                  <a:schemeClr val="tx1"/>
                </a:solidFill>
              </a:rPr>
              <a:t>- оценку </a:t>
            </a:r>
            <a:r>
              <a:rPr lang="ru-RU" dirty="0" err="1">
                <a:solidFill>
                  <a:schemeClr val="tx1"/>
                </a:solidFill>
              </a:rPr>
              <a:t>радоноопасности</a:t>
            </a:r>
            <a:r>
              <a:rPr lang="ru-RU" dirty="0">
                <a:solidFill>
                  <a:schemeClr val="tx1"/>
                </a:solidFill>
              </a:rPr>
              <a:t> территории.</a:t>
            </a:r>
          </a:p>
          <a:p>
            <a:pPr algn="just"/>
            <a:r>
              <a:rPr lang="ru-RU" dirty="0">
                <a:solidFill>
                  <a:schemeClr val="tx1"/>
                </a:solidFill>
              </a:rPr>
              <a:t>Маршрутную гамма-съемку территории следует проводить с одновременным использованием поисковых гамма-радиометров и дозиметров. Поисковые радиометры используются в режиме прослушивания звукового сигнала для обнаружения зон с повышенным гамма-фоном. При этом территория должна быть подвергнута, по возможности, сплошному прослушиванию при перемещениях радиометра по прямолинейным или Z - образным маршрутам. Нормальный естественный уровень мощности эквивалентной дозы (МЭД) внешнего гамма-излучения на открытых территориях в средней полосе России составляет от 0,1 до 0,2 </a:t>
            </a:r>
            <a:r>
              <a:rPr lang="ru-RU" dirty="0" err="1">
                <a:solidFill>
                  <a:schemeClr val="tx1"/>
                </a:solidFill>
              </a:rPr>
              <a:t>мкЗв</a:t>
            </a:r>
            <a:r>
              <a:rPr lang="ru-RU" dirty="0">
                <a:solidFill>
                  <a:schemeClr val="tx1"/>
                </a:solidFill>
              </a:rPr>
              <a:t>/час. Участки, на которых фактический уровень МЭД превышает обусловленный естественным гамма-фоном, рассматриваются как аномальные. В зонах выявленных аномалий гамма-фона интервалы между контрольными точками должны последовательно сокращаться до размера, необходимого для оконтуривания зон с уровнем МЭД &gt; 0,3 </a:t>
            </a:r>
            <a:r>
              <a:rPr lang="ru-RU" dirty="0" err="1">
                <a:solidFill>
                  <a:schemeClr val="tx1"/>
                </a:solidFill>
              </a:rPr>
              <a:t>мкЗв</a:t>
            </a:r>
            <a:r>
              <a:rPr lang="ru-RU" dirty="0">
                <a:solidFill>
                  <a:schemeClr val="tx1"/>
                </a:solidFill>
              </a:rPr>
              <a:t>/час. На таких участках с целью оценки величины годовой эффективной дозы должны быть определены удельные активности техногенных радионуклидов в почве и, по согласованию с органами </a:t>
            </a:r>
            <a:r>
              <a:rPr lang="ru-RU" dirty="0" err="1">
                <a:solidFill>
                  <a:schemeClr val="tx1"/>
                </a:solidFill>
              </a:rPr>
              <a:t>Роспотребнадзора</a:t>
            </a:r>
            <a:r>
              <a:rPr lang="ru-RU" dirty="0">
                <a:solidFill>
                  <a:schemeClr val="tx1"/>
                </a:solidFill>
              </a:rPr>
              <a:t>, решен вопрос о необходимости проведения дополнительных исследований или дезактивационных мероприятий.</a:t>
            </a:r>
          </a:p>
          <a:p>
            <a:pPr algn="just"/>
            <a:r>
              <a:rPr lang="ru-RU" dirty="0" err="1">
                <a:solidFill>
                  <a:schemeClr val="tx1"/>
                </a:solidFill>
              </a:rPr>
              <a:t>Радоноопасность</a:t>
            </a:r>
            <a:r>
              <a:rPr lang="ru-RU" dirty="0">
                <a:solidFill>
                  <a:schemeClr val="tx1"/>
                </a:solidFill>
              </a:rPr>
              <a:t> территории определяется плотностью потока радона с поверхности грунта и содержанием радона в воздухе построенных зданий и сооружений.</a:t>
            </a:r>
          </a:p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83568" y="2708920"/>
            <a:ext cx="3388660" cy="213951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204864"/>
            <a:ext cx="4266466" cy="3016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09855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764704"/>
            <a:ext cx="3636085" cy="1258493"/>
          </a:xfrm>
        </p:spPr>
        <p:txBody>
          <a:bodyPr/>
          <a:lstStyle/>
          <a:p>
            <a:r>
              <a:rPr lang="ru-RU" sz="2400" dirty="0" smtClean="0">
                <a:solidFill>
                  <a:schemeClr val="tx1"/>
                </a:solidFill>
              </a:rPr>
              <a:t>Биологические исследования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93515" y="332656"/>
            <a:ext cx="4370973" cy="6048672"/>
          </a:xfrm>
        </p:spPr>
        <p:txBody>
          <a:bodyPr>
            <a:normAutofit/>
          </a:bodyPr>
          <a:lstStyle/>
          <a:p>
            <a:pPr algn="just"/>
            <a:r>
              <a:rPr lang="ru-RU" sz="1050" b="1" dirty="0">
                <a:solidFill>
                  <a:schemeClr val="tx1"/>
                </a:solidFill>
              </a:rPr>
              <a:t>Изучение растительного покрова</a:t>
            </a:r>
            <a:r>
              <a:rPr lang="ru-RU" sz="1050" dirty="0">
                <a:solidFill>
                  <a:schemeClr val="tx1"/>
                </a:solidFill>
              </a:rPr>
              <a:t> осуществляется в трех аспектах:</a:t>
            </a:r>
          </a:p>
          <a:p>
            <a:pPr algn="just"/>
            <a:r>
              <a:rPr lang="ru-RU" sz="1050" dirty="0">
                <a:solidFill>
                  <a:schemeClr val="tx1"/>
                </a:solidFill>
              </a:rPr>
              <a:t>- в качестве индикатора инженерно-геологических условий и их изменения под влиянием антропогенного воздействия (мерзлотных условий, глубины залегания уровня грунтовых вод, подтопления, осушения, опустынивания);</a:t>
            </a:r>
          </a:p>
          <a:p>
            <a:pPr algn="just"/>
            <a:r>
              <a:rPr lang="ru-RU" sz="1050" dirty="0">
                <a:solidFill>
                  <a:schemeClr val="tx1"/>
                </a:solidFill>
              </a:rPr>
              <a:t>- как биотический компонент природной среды, играющий решающую роль в структурно-функциональной организации экосистем и определении их границ;</a:t>
            </a:r>
          </a:p>
          <a:p>
            <a:pPr algn="just"/>
            <a:r>
              <a:rPr lang="ru-RU" sz="1050" dirty="0">
                <a:solidFill>
                  <a:schemeClr val="tx1"/>
                </a:solidFill>
              </a:rPr>
              <a:t>- как индикатор уровня антропогенной нагрузки на природную среду (вырубки, гари, </a:t>
            </a:r>
            <a:r>
              <a:rPr lang="ru-RU" sz="1050" dirty="0" err="1">
                <a:solidFill>
                  <a:schemeClr val="tx1"/>
                </a:solidFill>
              </a:rPr>
              <a:t>перевыпас</a:t>
            </a:r>
            <a:r>
              <a:rPr lang="ru-RU" sz="1050" dirty="0">
                <a:solidFill>
                  <a:schemeClr val="tx1"/>
                </a:solidFill>
              </a:rPr>
              <a:t> скота, механическое нарушение, повреждение техногенными выбросами, изменение видового состава, уменьшение проективного покрытия и продуктивности).</a:t>
            </a:r>
          </a:p>
          <a:p>
            <a:pPr algn="just"/>
            <a:r>
              <a:rPr lang="ru-RU" sz="1050" dirty="0">
                <a:solidFill>
                  <a:schemeClr val="tx1"/>
                </a:solidFill>
              </a:rPr>
              <a:t>При изучении растительного покрова проводятся:</a:t>
            </a:r>
          </a:p>
          <a:p>
            <a:pPr algn="just"/>
            <a:r>
              <a:rPr lang="ru-RU" sz="1050" dirty="0">
                <a:solidFill>
                  <a:schemeClr val="tx1"/>
                </a:solidFill>
              </a:rPr>
              <a:t>- сбор, обобщение и анализ опубликованных и фондовых материалов и данных Рослесхоза, Минсельхозпрода России, научно-исследовательских и лесоустроительных организаций;</a:t>
            </a:r>
          </a:p>
          <a:p>
            <a:pPr algn="just"/>
            <a:r>
              <a:rPr lang="ru-RU" sz="1050" dirty="0">
                <a:solidFill>
                  <a:schemeClr val="tx1"/>
                </a:solidFill>
              </a:rPr>
              <a:t>- дешифрирование аэрокосмических материалов;</a:t>
            </a:r>
          </a:p>
          <a:p>
            <a:pPr algn="just"/>
            <a:r>
              <a:rPr lang="ru-RU" sz="1050" dirty="0">
                <a:solidFill>
                  <a:schemeClr val="tx1"/>
                </a:solidFill>
              </a:rPr>
              <a:t>- полевые геоботанические исследования, при необходимости, включая организацию стационарных наблюдений.</a:t>
            </a:r>
          </a:p>
          <a:p>
            <a:pPr algn="just"/>
            <a:r>
              <a:rPr lang="ru-RU" sz="1050" b="1" dirty="0">
                <a:solidFill>
                  <a:schemeClr val="tx1"/>
                </a:solidFill>
              </a:rPr>
              <a:t>Характеристика животного мира</a:t>
            </a:r>
            <a:r>
              <a:rPr lang="ru-RU" sz="1050" dirty="0">
                <a:solidFill>
                  <a:schemeClr val="tx1"/>
                </a:solidFill>
              </a:rPr>
              <a:t> согласно СП 47.13330.2012 </a:t>
            </a:r>
            <a:r>
              <a:rPr lang="ru-RU" sz="1050" dirty="0" smtClean="0">
                <a:solidFill>
                  <a:schemeClr val="tx1"/>
                </a:solidFill>
              </a:rPr>
              <a:t> </a:t>
            </a:r>
            <a:r>
              <a:rPr lang="ru-RU" sz="1050" dirty="0">
                <a:solidFill>
                  <a:schemeClr val="tx1"/>
                </a:solidFill>
              </a:rPr>
              <a:t>выполняется на основании данных уполномоченных государственных органов субъекта Российской Федерации, изучения опубликованных данных и фондовых материалов охотничьих хозяйств, </a:t>
            </a:r>
            <a:r>
              <a:rPr lang="ru-RU" sz="1050" dirty="0" err="1">
                <a:solidFill>
                  <a:schemeClr val="tx1"/>
                </a:solidFill>
              </a:rPr>
              <a:t>Росрыболовства</a:t>
            </a:r>
            <a:r>
              <a:rPr lang="ru-RU" sz="1050" dirty="0">
                <a:solidFill>
                  <a:schemeClr val="tx1"/>
                </a:solidFill>
              </a:rPr>
              <a:t>, научно- исследовательских организаций и других ведомств.  При необходимости проводятся полевые исследования, включая экологический мониторинг. Полевые наблюдения и изучение фондовых материалов целесообразно дополнять опросом местного населения, и в особенности охотников, рыболовов и лесников.</a:t>
            </a:r>
          </a:p>
          <a:p>
            <a:pPr algn="just"/>
            <a:endParaRPr lang="ru-RU" sz="105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Содержимое 4" descr="100_1243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5576" y="2974274"/>
            <a:ext cx="3816424" cy="2862319"/>
          </a:xfrm>
        </p:spPr>
      </p:pic>
    </p:spTree>
    <p:extLst>
      <p:ext uri="{BB962C8B-B14F-4D97-AF65-F5344CB8AC3E}">
        <p14:creationId xmlns:p14="http://schemas.microsoft.com/office/powerpoint/2010/main" val="1476009324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836712"/>
            <a:ext cx="3636085" cy="1258493"/>
          </a:xfrm>
        </p:spPr>
        <p:txBody>
          <a:bodyPr/>
          <a:lstStyle/>
          <a:p>
            <a:r>
              <a:rPr lang="ru-RU" sz="2400" dirty="0">
                <a:solidFill>
                  <a:schemeClr val="tx1"/>
                </a:solidFill>
              </a:rPr>
              <a:t>Эколого-ландшафтные исследования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88024" y="764704"/>
            <a:ext cx="4017085" cy="4894730"/>
          </a:xfrm>
        </p:spPr>
        <p:txBody>
          <a:bodyPr>
            <a:normAutofit fontScale="62500" lnSpcReduction="20000"/>
          </a:bodyPr>
          <a:lstStyle/>
          <a:p>
            <a:pPr algn="just"/>
            <a:r>
              <a:rPr lang="ru-RU" dirty="0">
                <a:solidFill>
                  <a:schemeClr val="tx1"/>
                </a:solidFill>
              </a:rPr>
              <a:t>С</a:t>
            </a:r>
            <a:r>
              <a:rPr lang="ru-RU" dirty="0" smtClean="0">
                <a:solidFill>
                  <a:schemeClr val="tx1"/>
                </a:solidFill>
              </a:rPr>
              <a:t>огласно </a:t>
            </a:r>
            <a:r>
              <a:rPr lang="ru-RU" dirty="0">
                <a:solidFill>
                  <a:schemeClr val="tx1"/>
                </a:solidFill>
              </a:rPr>
              <a:t>СП </a:t>
            </a:r>
            <a:r>
              <a:rPr lang="ru-RU" dirty="0" smtClean="0">
                <a:solidFill>
                  <a:schemeClr val="tx1"/>
                </a:solidFill>
              </a:rPr>
              <a:t>47.13330.2012 </a:t>
            </a:r>
            <a:r>
              <a:rPr lang="ru-RU" dirty="0">
                <a:solidFill>
                  <a:schemeClr val="tx1"/>
                </a:solidFill>
              </a:rPr>
              <a:t>выполняются для целей территориального планирования, планировки территории и подготовки проектной документации. Полевые исследования служат для уточнения границ природных комплексов и описания современной активности опасных экзогенных геологических процессов и гидрологических явлений. По материалам исследований разрабатывается ландшафтная карта с пояснительной запиской, содержащие оценку состояния природных комплексов и прогноз их динамики. Ландшафтное картографирование проводится на основе топографических карт и материалов дистанционного зондирования, с учетом требований ГОСТ 17.8.1.01, ГОСТ 17.8.1.02.</a:t>
            </a:r>
          </a:p>
          <a:p>
            <a:pPr algn="just"/>
            <a:r>
              <a:rPr lang="ru-RU" dirty="0">
                <a:solidFill>
                  <a:schemeClr val="tx1"/>
                </a:solidFill>
              </a:rPr>
              <a:t>Основной объект картографирования для целей территориального планирования - природные комплексы ранга ландшафтов и местностей, для целей объектного проектирования -  уровня урочищ и </a:t>
            </a:r>
            <a:r>
              <a:rPr lang="ru-RU" dirty="0" err="1">
                <a:solidFill>
                  <a:schemeClr val="tx1"/>
                </a:solidFill>
              </a:rPr>
              <a:t>подурочищ</a:t>
            </a:r>
            <a:r>
              <a:rPr lang="ru-RU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2923161"/>
            <a:ext cx="3888432" cy="2920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892599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404664"/>
            <a:ext cx="3636085" cy="1474517"/>
          </a:xfrm>
        </p:spPr>
        <p:txBody>
          <a:bodyPr/>
          <a:lstStyle/>
          <a:p>
            <a:r>
              <a:rPr lang="ru-RU" sz="1800" dirty="0">
                <a:solidFill>
                  <a:schemeClr val="tx1"/>
                </a:solidFill>
              </a:rPr>
              <a:t>Социально-экономические,</a:t>
            </a:r>
            <a:r>
              <a:rPr lang="ru-RU" sz="1800" i="1" dirty="0">
                <a:solidFill>
                  <a:schemeClr val="tx1"/>
                </a:solidFill>
              </a:rPr>
              <a:t> </a:t>
            </a:r>
            <a:r>
              <a:rPr lang="ru-RU" sz="1800" dirty="0">
                <a:solidFill>
                  <a:schemeClr val="tx1"/>
                </a:solidFill>
              </a:rPr>
              <a:t>медико-биологические и санитарно-эпидемиологические исследования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93515" y="476672"/>
            <a:ext cx="4226957" cy="5976664"/>
          </a:xfrm>
        </p:spPr>
        <p:txBody>
          <a:bodyPr>
            <a:normAutofit fontScale="55000" lnSpcReduction="20000"/>
          </a:bodyPr>
          <a:lstStyle/>
          <a:p>
            <a:pPr algn="just"/>
            <a:r>
              <a:rPr lang="ru-RU" b="1" i="1" dirty="0">
                <a:solidFill>
                  <a:schemeClr val="tx1"/>
                </a:solidFill>
              </a:rPr>
              <a:t>Социально-экономические исследования</a:t>
            </a:r>
            <a:r>
              <a:rPr lang="ru-RU" dirty="0">
                <a:solidFill>
                  <a:schemeClr val="tx1"/>
                </a:solidFill>
              </a:rPr>
              <a:t> должны включать:</a:t>
            </a:r>
          </a:p>
          <a:p>
            <a:pPr algn="just"/>
            <a:r>
              <a:rPr lang="ru-RU" dirty="0">
                <a:solidFill>
                  <a:schemeClr val="tx1"/>
                </a:solidFill>
              </a:rPr>
              <a:t>- изучение социальной сферы (численности, этнического состава населения, занятости, системы расселения и динамики населения, демографической ситуации, уровня жизни);</a:t>
            </a:r>
          </a:p>
          <a:p>
            <a:pPr algn="just"/>
            <a:r>
              <a:rPr lang="ru-RU" dirty="0">
                <a:solidFill>
                  <a:schemeClr val="tx1"/>
                </a:solidFill>
              </a:rPr>
              <a:t>- медико-биологические и санитарно-эпидемиологические исследования;</a:t>
            </a:r>
          </a:p>
          <a:p>
            <a:pPr algn="just"/>
            <a:r>
              <a:rPr lang="ru-RU" dirty="0">
                <a:solidFill>
                  <a:schemeClr val="tx1"/>
                </a:solidFill>
              </a:rPr>
              <a:t>- обследование и оценку состояния памятников архитектуры, истории, культуры.</a:t>
            </a:r>
          </a:p>
          <a:p>
            <a:pPr algn="just"/>
            <a:r>
              <a:rPr lang="ru-RU" dirty="0">
                <a:solidFill>
                  <a:schemeClr val="tx1"/>
                </a:solidFill>
              </a:rPr>
              <a:t>Социально-экономические исследования выполняются на основе сбора данных статистической отчетности, архивных материалов центральных и местных административных органов, центров санитарно-эпидемиологического </a:t>
            </a:r>
            <a:r>
              <a:rPr lang="ru-RU" dirty="0" smtClean="0">
                <a:solidFill>
                  <a:schemeClr val="tx1"/>
                </a:solidFill>
              </a:rPr>
              <a:t>надзора.</a:t>
            </a:r>
          </a:p>
          <a:p>
            <a:pPr algn="just"/>
            <a:r>
              <a:rPr lang="ru-RU" b="1" i="1" dirty="0">
                <a:solidFill>
                  <a:schemeClr val="tx1"/>
                </a:solidFill>
              </a:rPr>
              <a:t>Медико-биологические и санитарно-эпидемиологические исследования</a:t>
            </a:r>
            <a:r>
              <a:rPr lang="ru-RU" dirty="0">
                <a:solidFill>
                  <a:schemeClr val="tx1"/>
                </a:solidFill>
              </a:rPr>
              <a:t> следует проводить для оценки современного состояния и прогноза возможных изменений здоровья населения под влиянием экологических условий и санитарно-эпидемиологического состояния территории при реализации проектов строительства</a:t>
            </a:r>
            <a:r>
              <a:rPr lang="ru-RU" dirty="0" smtClean="0">
                <a:solidFill>
                  <a:schemeClr val="tx1"/>
                </a:solidFill>
              </a:rPr>
              <a:t>.</a:t>
            </a:r>
          </a:p>
          <a:p>
            <a:pPr algn="just"/>
            <a:r>
              <a:rPr lang="ru-RU" b="1" i="1" dirty="0">
                <a:solidFill>
                  <a:schemeClr val="tx1"/>
                </a:solidFill>
              </a:rPr>
              <a:t>Выявление родовых и охотничьих угодий коренного населения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dirty="0">
                <a:solidFill>
                  <a:schemeClr val="tx1"/>
                </a:solidFill>
              </a:rPr>
              <a:t>в нормативных документах пока не закреплено, но тем не менее это – одна из важнейших задач при инженерно-экологических изысканиях в местах проживания малочисленных коренных народов Крайнего Севера. Родовые угодья коренного населения – распространенная в малонаселенных районах форма организации этнических охраняемых территорий. 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83568" y="2852936"/>
            <a:ext cx="3388660" cy="213951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132856"/>
            <a:ext cx="4371970" cy="2916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68986"/>
      </p:ext>
    </p:extLst>
  </p:cSld>
  <p:clrMapOvr>
    <a:masterClrMapping/>
  </p:clrMapOvr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485</TotalTime>
  <Words>20937</Words>
  <Application>Microsoft Office PowerPoint</Application>
  <PresentationFormat>Экран (4:3)</PresentationFormat>
  <Paragraphs>1762</Paragraphs>
  <Slides>134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134</vt:i4>
      </vt:variant>
    </vt:vector>
  </HeadingPairs>
  <TitlesOfParts>
    <vt:vector size="135" baseType="lpstr">
      <vt:lpstr>Воздушный поток</vt:lpstr>
      <vt:lpstr>ФЕДЕРАЛЬНОЕ АГЕНТСТВО СВЯЗИ ФЕДЕРАЛЬНОЕ ГОСУДАРСТВЕННОЕ БЮДЖЕТНОЕ ОБРАЗОВАТЕЛЬНОЕ УЧРЕЖДЕНИЕ ВЫСШЕГО ОБРАЗОВАНИЯ «САНКТ-ПЕТЕРБУРГСКИЙ ГОСУДАРСТВЕННЫЙ УНИВЕРСИТЕТ ТЕЛЕКОММУНИКАЦИЙ ИМ. ПРОФ. М.А. БОНЧ-БРУЕВИЧА» (СПбГУТ)  Кафедра экологии и безопасности жизнедеятельности              КОМПЛЕКТ ПРЕЗЕНТАЦИЙ ПО ДИСЦИПЛИНЕ «ЭКОЛОГИЧЕСКОЕ СОПРОВОЖДЕНИЕ ПРОЕКТИРОВАНИЯ» Направление подготовки 05.04.06 Экология и природопользование   Разработчик: профессор, д.г.н. Стурман В.И.   Санкт-Петербург 2018 </vt:lpstr>
      <vt:lpstr>1. ИСТОРИЯ ФОРМИРОВАНИЯ МЕТОДОЛОГИИ И НОРМАТИВНОЙ БАЗЫ ЭКОЛОГИЧЕСКОГО СОПРОВОЖДЕНИЯ ПРОЕКТИРОВАНИЯ</vt:lpstr>
      <vt:lpstr>Общий контекст формирования методологии и процедуры экологического сопровождения проектирования </vt:lpstr>
      <vt:lpstr>Руководство по ОВОС СКОПЕ 5</vt:lpstr>
      <vt:lpstr>Особенности экспертизы проектов в России в 1970-80-х гг. </vt:lpstr>
      <vt:lpstr>Формирование процедуры ОВОС в России </vt:lpstr>
      <vt:lpstr>Оценка воздействия на окружающую среду в трактовке Руководства… 1992 г. </vt:lpstr>
      <vt:lpstr>Презентация PowerPoint</vt:lpstr>
      <vt:lpstr>Эволюция подходов к содержанию и задачам ОВОС (1995-2000 гг.)</vt:lpstr>
      <vt:lpstr>2006 г. Изменения в законе РФ «Об экологической экспертизе» (закон №232-ФЗ «О внесении изменений в Градостроительный кодекс Российской Федерации и отдельные законодательные акты Российской Федерации»). Тем же законом 232-ФЗ были внесены изменения в Градостроительный кодекс, существенно поднявшие роль инженерных изысканий для строительства.</vt:lpstr>
      <vt:lpstr>Объединены в одну государственную экспертизу ранее существовавшие ведомственные экспертизы, такие как государственная экологическая экспертиза, санитарно-эпидемиологическая экспертиза, экспертиза пожарной безопасности, государственная экспертиза в области защиты населения и территорий от чрезвычайных ситуаций, экспертиза промышленной безопасности, экспертиза безопасности ядерных установок, государственная экспертиза деклараций безопасности гидротехнических сооружений, экспертиза условий труда, экспертиза объектов обороны и безопасности. Определен круг объектов экспертизы: подлежат государственной экспертизе проектная документация и результаты инженерных изысканий, выполненных для подготовки такой проектной документации, в отношении объектов капитального строительства за исключением следующих: - отдельно стоящие жилые дома с количеством этажей не более 3, предназначенные для проживания одной семьи (объекты индивидуального жилищного строительства); - жилые дома с количеством этажей не более 3, состоящие из не более 10 блоков, каждый из которых предназначен для проживания одной семьи; - многоквартирные дома с количеством этажей не более 3, состоящие из не более 4 блок-секций, в каждой из которых находятся несколько квартир и помещения общего пользования; - отдельно стоящие объекты капитального строительства с количеством этажей не более 2, общая площадь которых составляет не более 1500 кв. метров и которые не предназначены для проживания граждан и осуществления производственной деятельности; - отдельно стоящие объекты капитального строительства с количеством этажей не более 2, общая площадь которых составляет не более 1500 кв. метров, которые предназначены для осуществления производственной деятельности и для которых не требуется устанавливать санитарно-защитные зоны или требуется устанавливать санитарно-защитные зоны в пределах границ земельных участков, на которых расположены такие объекты. - строительство гаража на земельном участке, предоставленном физическому лицу для целей, не связанных с осуществлением предпринимательской деятельности, или строительство на земельном участке, предоставленном для ведения садоводства, дачного хозяйства; - строительство, реконструкция объектов, не являющихся объектами капитального строительства (киосков, навесов и других);  - строительство на земельном участке строений и сооружений вспомогательного использования;  - изменение объектов капитального строительства и (или) их частей, если такое изменение не затрагивает конструктивные и другие характеристики их надежности и безопасности и не превышает предельные параметры разрешенного строительства, реконструкции, установленные градостроительным регламентом. Определен круг объектов экспертизы федерального уровня: объекты, строительство которых предполагается осуществлять на территориях 2 и более субъектов Российской Федерации, в исключительной экономической зоне Российской Федерации, на континентальном шельфе, объекты обороны и безопасности, объекты культурного наследия, особо опасные и технически сложные и уникальные объекты. </vt:lpstr>
      <vt:lpstr>Раздел 8 "Перечень мероприятий по охране окружающей среды" должен содержать:  в текстовой части а) результаты оценки воздействия объекта капитального строительства на окружающую среду; б) перечень мероприятий по предотвращению и (или) снижению возможного негативного воздействия намечаемой хозяйственной деятельности на окружающую среду и рациональному использованию природных ресурсов, включающий: - результаты расчетов приземных концентраций загрязняющих веществ, анализ и предложения по ПДВ и ВСВ; - обоснование решений по очистке сточных вод и утилизации обезвреженных элементов, по предотвращению аварийных сбросов сточных вод; -  мероприятия по охране атмосферного воздуха; - мероприятия по оборотному водоснабжению - для объектов производственного назначения; - мероприятия по охране и рациональному использованию земельных ресурсов и почвенного покрова, в том числе мероприятия по рекультивации нарушенных или загрязненных земельных участков и почвенного покрова; - мероприятия по сбору, использованию, обезвреживанию, транспортировке и размещению опасных отходов; - мероприятия по охране недр - для объектов производственного назначения; - мероприятия по охране объектов растительного и животного мира и среды их обитания; - мероприятия по минимизации возникновения возможных аварийных ситуаций и последствий их воздействия на экосистему региона; - мероприятия, технические решения и сооружения, обеспечивающие рациональное использование и охрану водных объектов, сохранение водных биологических ресурсов; - программу производственного экологического контроля (мониторинга) за характером изменения всех компонентов экосистемы;  в) перечень и расчет затрат на реализацию природоохранных мероприятий и компенсационных выплат;  в графической части г) ситуационный план (карту-схему) района строительства с указанием на нем границ земельного участка, предоставленного для размещения объекта капитального строительства, границ санитарно-защитной зоны, селитебной территории, рекреационных зон, водоохранных зон, зон охраны источников питьевого водоснабжения, мест обитания животных и растений, занесенных в Красную книгу Российской Федерации и красные книги субъектов Российской Федерации, а также мест нахождения расчетных точек; д) ситуационный план (карту-схему) района строительства с указанием границ земельного участка, предоставленного для размещения объекта капитального строительства, расположения источников выбросов в атмосферу загрязняющих веществ и устройств по очистке этих выбросов; е) карты-схемы и сводные таблицы с результатами расчетов загрязнения атмосферы при неблагоприятных погодных условиях и выбросов по веществам и комбинациям веществ с суммирующимися вредными воздействиями - для объектов производственного назначения; ж) ситуационный план (карту-схему) района с указанием границ земельного участка, предоставленного для размещения объекта капитального строительства, с указанием контрольных пунктов, постов, скважин и иных объектов, обеспечивающих отбор проб воды из поверхностных водных объектов, а также подземных вод, - для объектов производственного назначения. </vt:lpstr>
      <vt:lpstr>Введение саморегулирования</vt:lpstr>
      <vt:lpstr>Переход к саморегулированию в отсутствие эффективных институтов гражданского общества, обеспечивающих каналы обратной связи, не мог привести ни к чему, кроме безудержной коррупции.  Реклама СРО на билбордах лучше любых разоблачительных публикаций свидетельствует: для допуска к изысканиям (проектированию, строительству) теперь не требуется ничего, кроме денег. «Отбиваются» деньги, разумеется, на производственных издержках.  Инженерно-экологические изыскания, качественное выполнение которых в принципе не способно принести заказчику ничего, кроме проблем и дополнительных расходов, стали едва ли не первоочередной жертвой этого процесса.  </vt:lpstr>
      <vt:lpstr>Перечень национальных стандартов и сводов правил (частей таких стандартов и сводов правил), в результате применения которых на обязательной основе обеспечивается соблюдение требований Федерального закона «Технический регламент о безопасности зданий и сооружений» (Утвержден распоряжением Правительства РФ от 21 июня 2010 г. № 1047-р )</vt:lpstr>
      <vt:lpstr>2. СВОЙСТВА ПРИРОДНОЙ СРЕДЫ КАК УСЛОВИЯ ФАКТОРЫ ПРОЕКТИРОВАНИЯ. ЛИТОСФЕРА</vt:lpstr>
      <vt:lpstr>Литосфера и ее инженерные свойства</vt:lpstr>
      <vt:lpstr>Литосфера и ее инженерные свойства (продолжение)</vt:lpstr>
      <vt:lpstr>Презентация PowerPoint</vt:lpstr>
      <vt:lpstr>Презентация PowerPoint</vt:lpstr>
      <vt:lpstr>Презентация PowerPoint</vt:lpstr>
      <vt:lpstr>3. СВОЙСТВА ПРИРОДНОЙ СРЕДЫ КАК ФАКТОРЫ ПРОЕКТИРОВАНИЯ. АТМОСФЕРА</vt:lpstr>
      <vt:lpstr>Климат как производственный фактор</vt:lpstr>
      <vt:lpstr>Температурный режим </vt:lpstr>
      <vt:lpstr>Атмосферные осадки </vt:lpstr>
      <vt:lpstr>Климатическая влагообеспеченность территории </vt:lpstr>
      <vt:lpstr>Ветровой режим </vt:lpstr>
      <vt:lpstr>Учет климатического фактора при проектировании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4. СВОЙСТВА ПРИРОДНОЙ СРЕДЫ КАК ФАКТОРЫ ПРОЕКТИРОВАНИЯ. ГИДРОСФЕРА</vt:lpstr>
      <vt:lpstr>Виды водопользования и водообеспеченность территорий</vt:lpstr>
      <vt:lpstr>Презентация PowerPoint</vt:lpstr>
      <vt:lpstr>Влияние водотоков на инженерные сооружения </vt:lpstr>
      <vt:lpstr>Требования судоходства и лесосплава к водным объектам </vt:lpstr>
      <vt:lpstr>Водопользование с забором водных ресурсов из водных объектов (водопотребление) </vt:lpstr>
      <vt:lpstr>Водопотребление с возвратом воды в водные объекты (водоотведение) </vt:lpstr>
      <vt:lpstr>Презентация PowerPoint</vt:lpstr>
      <vt:lpstr>5. БИОТА КАК ФАКТОР ХОЗЯЙСТВЕННОЙ ДЕЯТЕЛЬНОСТИ</vt:lpstr>
      <vt:lpstr>Фитомасса и биопродуктивность</vt:lpstr>
      <vt:lpstr>Ландшафтные условия мест произрастания лесов </vt:lpstr>
      <vt:lpstr>Презентация PowerPoint</vt:lpstr>
      <vt:lpstr>Презентация PowerPoint</vt:lpstr>
      <vt:lpstr>Лесохозяйственная характеристика лесов</vt:lpstr>
      <vt:lpstr>Лесохозяйственная характеристика лесов (продолжение)</vt:lpstr>
      <vt:lpstr>Лесохозяйственная характеристика лесов (продолжение)</vt:lpstr>
      <vt:lpstr>6. ЭКОЛОГИЧЕСКИЕ ТРЕБОВАНИЯ К ПРОЕКТИРОВАНИЮ ХОЗЯЙСТВЕННЫХ ОБЪЕКТОВ</vt:lpstr>
      <vt:lpstr>Законодательные основы экологических требований к производственным объектам</vt:lpstr>
      <vt:lpstr>Общие требования к проектированию, строительству, эксплуатации и выводу из эксплуатации зданий, строений, сооружений и иных объектов</vt:lpstr>
      <vt:lpstr>Экологические требования к объектам энергетики</vt:lpstr>
      <vt:lpstr>Специфические требования к объектам гидроэнергетики </vt:lpstr>
      <vt:lpstr>Специфические требования к объектам атомной энергетики </vt:lpstr>
      <vt:lpstr>Требования в области охраны окружающей среды в сельском хозяйстве и при мелиоративных мероприятиях</vt:lpstr>
      <vt:lpstr>Требования охраны окружающей среды при планировке и застройке населенных пунктов</vt:lpstr>
      <vt:lpstr>Презентация PowerPoint</vt:lpstr>
      <vt:lpstr>Презентация PowerPoint</vt:lpstr>
      <vt:lpstr>Экологические требования к объектам транспорта</vt:lpstr>
      <vt:lpstr>Экологические требования к автомобилям </vt:lpstr>
      <vt:lpstr>Экологические требования к объектам нефтегазодобычи</vt:lpstr>
      <vt:lpstr>Экологические требования в области военной деятельности</vt:lpstr>
      <vt:lpstr>Законодательные требования к обращению с отходами</vt:lpstr>
      <vt:lpstr>Зоны особых экологических ограничений</vt:lpstr>
      <vt:lpstr>Зоны особых экологических ограничений (продолжение)</vt:lpstr>
      <vt:lpstr>Зоны особых экологических ограничений (продолжение)</vt:lpstr>
      <vt:lpstr>Зоны особых экологических ограничений (продолжение)</vt:lpstr>
      <vt:lpstr>Зоны особых экологических ограничений (продолжение)</vt:lpstr>
      <vt:lpstr>Зоны особых экологических ограничений (продолжение)</vt:lpstr>
      <vt:lpstr>Зоны особых экологических ограничений (продолжение)</vt:lpstr>
      <vt:lpstr>7. ОБЩЕЕ СОДЕРЖАНИЕ  И ПРЕДПОЛЕВОЙ ЭТАП ИНЖЕНЕРНО-ЭКОЛОГИЧЕСКИХ ИЗЫСКАНИЙ</vt:lpstr>
      <vt:lpstr>Цели инженерно-экологических изысканий</vt:lpstr>
      <vt:lpstr>Презентация PowerPoint</vt:lpstr>
      <vt:lpstr>Виды инженерно-экологических изысканий</vt:lpstr>
      <vt:lpstr>Виды работ при инженерно-экологических изысканиях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9. ПОЛЕВОЙ ЭТАП ИНЖЕНЕРНО-ЭКОЛОГИЧЕСКИХ ИЗЫСКАНИЙ</vt:lpstr>
      <vt:lpstr>Состав полевого этапа</vt:lpstr>
      <vt:lpstr>Инженерно-экологическая съемка (маршрутные наблюдения)</vt:lpstr>
      <vt:lpstr>Маршрутные наблюдения</vt:lpstr>
      <vt:lpstr>Горные выработки</vt:lpstr>
      <vt:lpstr>Изучение гидрологических условий </vt:lpstr>
      <vt:lpstr>Изучение гидрогеологических условий </vt:lpstr>
      <vt:lpstr>Почвенные исследования </vt:lpstr>
      <vt:lpstr>Опробование и оценка загрязненности атмосферного воздуха</vt:lpstr>
      <vt:lpstr>Опробование и оценка загрязненности поверхностных и подземных вод при инженерно-экологических изысканиях </vt:lpstr>
      <vt:lpstr>Опробование почв и грунтов при инженерно-экологических изысканиях </vt:lpstr>
      <vt:lpstr>Радиационно-экологические исследования </vt:lpstr>
      <vt:lpstr>Биологические исследования</vt:lpstr>
      <vt:lpstr>Эколого-ландшафтные исследования </vt:lpstr>
      <vt:lpstr>Социально-экономические, медико-биологические и санитарно-эпидемиологические исследования</vt:lpstr>
      <vt:lpstr>Стационарные экологические наблюдения </vt:lpstr>
      <vt:lpstr>10. ПРИРОДООХРАННЫЙ РАЗДЕЛ ПРОЕКТНОЙ ДОКУМЕНТАЦИИ  Природоохранный раздел проектной документации в настоящее время называется «Перечень мероприятий по охране окружающей среды». В общей структуре проектной документации он имеет номер 8; его содержание (как и содержание остальных разделов) определяется в Постановлении Правительства РФ от 16 февраля 2008 г. №87 «О составе разделов проектной документации и требованиях к их содержанию».</vt:lpstr>
      <vt:lpstr>Подраздел «Результаты оценки воздействия объекта капитального строительства на окружающую среду»</vt:lpstr>
      <vt:lpstr>Результаты оценки воздействия на атмосферный воздух</vt:lpstr>
      <vt:lpstr>Результаты оценки воздействия на поверхностные и подземные воды</vt:lpstr>
      <vt:lpstr>Результаты оценки воздействия на поверхностные и подземные воды (продолжение)</vt:lpstr>
      <vt:lpstr>Воздействие проектируемых объектов на территорию и условия землепользования </vt:lpstr>
      <vt:lpstr>Подраздел «Мероприятия по охране атмосферного воздуха»</vt:lpstr>
      <vt:lpstr>Подраздел «Мероприятия по охране атмосферного воздуха» (продолжение)</vt:lpstr>
      <vt:lpstr>Подраздел «Мероприятия по охране атмосферного воздуха» (продолжение 2)</vt:lpstr>
      <vt:lpstr>Подраздел «Мероприятия по охране атмосферного воздуха» (продолжение 3)</vt:lpstr>
      <vt:lpstr>Подраздел «Мероприятия по охране атмосферного воздуха» (продолжение 4)</vt:lpstr>
      <vt:lpstr>Подраздел «Мероприятия по охране атмосферного воздуха» (продолжение 5)</vt:lpstr>
      <vt:lpstr>Подраздел «Мероприятия по охране атмосферного воздуха» (продолжение 6)</vt:lpstr>
      <vt:lpstr>Подраздел «Мероприятия, обеспечивающие рациональное использование и охрану водных объектов»</vt:lpstr>
      <vt:lpstr>Презентация PowerPoint</vt:lpstr>
      <vt:lpstr>Подраздел «Мероприятия, обеспечивающие рациональное использование и охрану водных объектов» (продолжение)</vt:lpstr>
      <vt:lpstr>Подразделы «Мероприятия по охране и рациональному использованию земельных ресурсов и почвенного покрова, недр, растительного и животного мира и среды их обитания»</vt:lpstr>
      <vt:lpstr>Подраздел «Мероприятия по сбору, использованию, обезвреживанию, транспортировке и размещению опасных отходов»</vt:lpstr>
      <vt:lpstr>11. РАЗДЕЛ ПРОЕКТНОЙ ДОКУМЕНТАЦИИ «ОЦЕНКА ВОЗДЕЙСТВИЯ НА ОКРУЖАЮЩУЮ СРЕДУ»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12. ЭКСПЕРТИЗА ПРОЕКТОВ ДЕЯТЕЛЬНОСТИ, СВЯЗАННОЙ С ВОЗДЕЙСТВИЕМ НА ОКРУЖАЮЩУЮ СРЕДУ </vt:lpstr>
      <vt:lpstr>Презентация PowerPoint</vt:lpstr>
      <vt:lpstr>Экологическая экспертиза (государственная, в т.ч. федерального и регионального уровней, и общественная)</vt:lpstr>
      <vt:lpstr>Государственная экспертиза проектной документации и результатов инженерных изысканий (федерального уровня и уровня субъектов федерации)</vt:lpstr>
      <vt:lpstr>Негосударственная экспертиза проектной документации и результатов инженерных изысканий</vt:lpstr>
      <vt:lpstr>Презентация PowerPoint</vt:lpstr>
      <vt:lpstr>Методы экспертизы: реальность, проблемы, перспективы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СПОСОБЫ КАРТОГРАФИЧЕСКИХ ИЗОБРАЖЕНИЙ</dc:title>
  <dc:creator>Стурман</dc:creator>
  <cp:lastModifiedBy>Стурман</cp:lastModifiedBy>
  <cp:revision>68</cp:revision>
  <dcterms:created xsi:type="dcterms:W3CDTF">2014-02-07T06:36:36Z</dcterms:created>
  <dcterms:modified xsi:type="dcterms:W3CDTF">2018-09-11T05:03:55Z</dcterms:modified>
</cp:coreProperties>
</file>